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265" r:id="rId2"/>
    <p:sldId id="310" r:id="rId3"/>
    <p:sldId id="336" r:id="rId4"/>
    <p:sldId id="330" r:id="rId5"/>
    <p:sldId id="321" r:id="rId6"/>
    <p:sldId id="333" r:id="rId7"/>
    <p:sldId id="334" r:id="rId8"/>
    <p:sldId id="337" r:id="rId9"/>
    <p:sldId id="320" r:id="rId10"/>
    <p:sldId id="326" r:id="rId11"/>
    <p:sldId id="331" r:id="rId12"/>
    <p:sldId id="335" r:id="rId13"/>
    <p:sldId id="311" r:id="rId14"/>
    <p:sldId id="344" r:id="rId15"/>
    <p:sldId id="329" r:id="rId16"/>
    <p:sldId id="338" r:id="rId17"/>
    <p:sldId id="339" r:id="rId18"/>
    <p:sldId id="340" r:id="rId19"/>
    <p:sldId id="341" r:id="rId20"/>
    <p:sldId id="342" r:id="rId21"/>
    <p:sldId id="343" r:id="rId22"/>
  </p:sldIdLst>
  <p:sldSz cx="12188825" cy="6858000"/>
  <p:notesSz cx="6858000" cy="9144000"/>
  <p:custDataLst>
    <p:tags r:id="rId25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543F"/>
    <a:srgbClr val="02A04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671" autoAdjust="0"/>
    <p:restoredTop sz="94720" autoAdjust="0"/>
  </p:normalViewPr>
  <p:slideViewPr>
    <p:cSldViewPr snapToGrid="0" showGuides="1">
      <p:cViewPr varScale="1">
        <p:scale>
          <a:sx n="150" d="100"/>
          <a:sy n="150" d="100"/>
        </p:scale>
        <p:origin x="160" y="1496"/>
      </p:cViewPr>
      <p:guideLst>
        <p:guide pos="3839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63" d="100"/>
          <a:sy n="63" d="100"/>
        </p:scale>
        <p:origin x="1986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088EAF-6ECA-4616-85EF-35AA19C641F3}" type="datetimeFigureOut">
              <a:rPr lang="en-US"/>
              <a:t>6/7/21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F912AB-2776-42F2-A957-313FC7EFEDB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320657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BD2D7A-D230-4F91-BD59-0A39C2703BA8}" type="datetimeFigureOut">
              <a:rPr lang="en-US"/>
              <a:t>6/7/21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3199CD-3E1B-4AE6-990F-76F925F5EA9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76579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Ministry of water and irrigation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885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Ministry of water and irrigation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6760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Combine with next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9345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2702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Define recall or define accuracy or showcase accuracy or show the matrix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6425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205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5846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5214" y="1828800"/>
            <a:ext cx="8229600" cy="2895600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6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5213" y="4800600"/>
            <a:ext cx="8229600" cy="12192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499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6/7/21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60095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42412" y="381001"/>
            <a:ext cx="1524001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2412" y="381001"/>
            <a:ext cx="7391399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6/7/21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79035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6/7/21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38254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9614" y="2514600"/>
            <a:ext cx="8692399" cy="2819400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5213" y="5410200"/>
            <a:ext cx="8687333" cy="609601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6/7/21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61813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04781" y="1905001"/>
            <a:ext cx="4419599" cy="4114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29183" y="1905001"/>
            <a:ext cx="4419600" cy="4114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6/7/21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25340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1" y="1905000"/>
            <a:ext cx="4416552" cy="762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411" y="2743201"/>
            <a:ext cx="4416552" cy="3276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49861" y="1905000"/>
            <a:ext cx="4416552" cy="762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49861" y="2743201"/>
            <a:ext cx="4416552" cy="3276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6/7/21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0841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6/7/21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2663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6/7/21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07540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1414" y="685800"/>
            <a:ext cx="6400800" cy="53340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6/7/21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44981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3600" b="0" i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4951414" y="685800"/>
            <a:ext cx="6400799" cy="5334000"/>
          </a:xfrm>
          <a:solidFill>
            <a:schemeClr val="bg2"/>
          </a:solidFill>
          <a:ln w="76200">
            <a:solidFill>
              <a:schemeClr val="tx1"/>
            </a:solidFill>
            <a:miter lim="800000"/>
          </a:ln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pPr/>
              <a:t>6/7/21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49172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1904999"/>
            <a:ext cx="9134391" cy="4114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2413" y="6400800"/>
            <a:ext cx="655319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6422" y="6400800"/>
            <a:ext cx="144938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F41C87-7AD9-4845-A077-840E4A0F3F06}" type="datetimeFigureOut">
              <a:rPr lang="en-US" smtClean="0"/>
              <a:pPr/>
              <a:t>6/7/21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28211" y="6400800"/>
            <a:ext cx="838201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013F82-EE5E-44EE-A61D-E31C6657F26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0599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1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3838" indent="-223838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SzPct val="10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63550" indent="-231775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SzPct val="10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82625" indent="-21907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57250" indent="-17462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30288" indent="-173038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380744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554480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728216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39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ublic.tableau.com/app/profile/brian8863/viz/TanzanianWaterWellImpactDashboard/Dashboard1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Predicting Water Well Failures Using Machine Learning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/>
              <a:t>Analysis by Brian Bentson</a:t>
            </a:r>
          </a:p>
        </p:txBody>
      </p:sp>
    </p:spTree>
    <p:extLst>
      <p:ext uri="{BB962C8B-B14F-4D97-AF65-F5344CB8AC3E}">
        <p14:creationId xmlns:p14="http://schemas.microsoft.com/office/powerpoint/2010/main" val="2808920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142002-B8FB-D246-AC5B-38C4F5F54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3" y="1707776"/>
            <a:ext cx="9144001" cy="1371600"/>
          </a:xfrm>
        </p:spPr>
        <p:txBody>
          <a:bodyPr>
            <a:noAutofit/>
          </a:bodyPr>
          <a:lstStyle/>
          <a:p>
            <a:pPr algn="ctr"/>
            <a:r>
              <a:rPr lang="en-US" sz="10000" dirty="0"/>
              <a:t>Thank you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571877A-1BAE-4D4D-AFF9-C1E8B4F8A0FE}"/>
              </a:ext>
            </a:extLst>
          </p:cNvPr>
          <p:cNvSpPr txBox="1">
            <a:spLocks/>
          </p:cNvSpPr>
          <p:nvPr/>
        </p:nvSpPr>
        <p:spPr>
          <a:xfrm>
            <a:off x="1522411" y="2743200"/>
            <a:ext cx="9144001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262679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142002-B8FB-D246-AC5B-38C4F5F54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3" y="1707776"/>
            <a:ext cx="9144001" cy="1371600"/>
          </a:xfrm>
        </p:spPr>
        <p:txBody>
          <a:bodyPr>
            <a:noAutofit/>
          </a:bodyPr>
          <a:lstStyle/>
          <a:p>
            <a:pPr algn="ctr"/>
            <a:r>
              <a:rPr lang="en-US" sz="10000" dirty="0"/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134115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2">
            <a:extLst>
              <a:ext uri="{FF2B5EF4-FFF2-40B4-BE49-F238E27FC236}">
                <a16:creationId xmlns:a16="http://schemas.microsoft.com/office/drawing/2014/main" id="{66294898-C6E0-AC48-B64F-B3319105E803}"/>
              </a:ext>
            </a:extLst>
          </p:cNvPr>
          <p:cNvSpPr txBox="1">
            <a:spLocks/>
          </p:cNvSpPr>
          <p:nvPr/>
        </p:nvSpPr>
        <p:spPr>
          <a:xfrm>
            <a:off x="455612" y="190500"/>
            <a:ext cx="10591800" cy="685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Lower Static Head Indicates Failure</a:t>
            </a:r>
          </a:p>
        </p:txBody>
      </p:sp>
      <p:sp>
        <p:nvSpPr>
          <p:cNvPr id="42" name="Content Placeholder 13">
            <a:extLst>
              <a:ext uri="{FF2B5EF4-FFF2-40B4-BE49-F238E27FC236}">
                <a16:creationId xmlns:a16="http://schemas.microsoft.com/office/drawing/2014/main" id="{A0F085D3-B1D0-1247-A125-4FC748E86E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55864" y="2167807"/>
            <a:ext cx="4953000" cy="3363481"/>
          </a:xfrm>
        </p:spPr>
        <p:txBody>
          <a:bodyPr>
            <a:normAutofit/>
          </a:bodyPr>
          <a:lstStyle/>
          <a:p>
            <a:r>
              <a:rPr lang="en-US" dirty="0"/>
              <a:t>As well ages increase, the amount of static head on the well will decrease, lowering water quantity</a:t>
            </a:r>
          </a:p>
          <a:p>
            <a:r>
              <a:rPr lang="en-US" dirty="0"/>
              <a:t>This can be artificially improved by technology such as a pump</a:t>
            </a:r>
          </a:p>
          <a:p>
            <a:r>
              <a:rPr lang="en-US" dirty="0">
                <a:solidFill>
                  <a:srgbClr val="FF0000"/>
                </a:solidFill>
              </a:rPr>
              <a:t>Recommendation: </a:t>
            </a:r>
            <a:r>
              <a:rPr lang="en-US" dirty="0"/>
              <a:t>Keep a close eye on static head as it directly correlates with water quantity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5128B27-5917-944C-8F0C-F665A7800DA7}"/>
              </a:ext>
            </a:extLst>
          </p:cNvPr>
          <p:cNvGrpSpPr/>
          <p:nvPr/>
        </p:nvGrpSpPr>
        <p:grpSpPr>
          <a:xfrm>
            <a:off x="373852" y="1079246"/>
            <a:ext cx="5879547" cy="2442988"/>
            <a:chOff x="373852" y="1189425"/>
            <a:chExt cx="5879547" cy="2442988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A8201C7B-BEB8-584B-9870-24D8BC059173}"/>
                </a:ext>
              </a:extLst>
            </p:cNvPr>
            <p:cNvGrpSpPr/>
            <p:nvPr/>
          </p:nvGrpSpPr>
          <p:grpSpPr>
            <a:xfrm rot="5400000">
              <a:off x="2172210" y="-608933"/>
              <a:ext cx="2282831" cy="5879547"/>
              <a:chOff x="546422" y="714463"/>
              <a:chExt cx="2863991" cy="7376352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5CBEA17-60FC-0944-9FDA-DA92B63F70D4}"/>
                  </a:ext>
                </a:extLst>
              </p:cNvPr>
              <p:cNvSpPr txBox="1"/>
              <p:nvPr/>
            </p:nvSpPr>
            <p:spPr>
              <a:xfrm rot="16200000">
                <a:off x="-1640951" y="5440087"/>
                <a:ext cx="4838101" cy="4633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Amount of Static Head by Well Status</a:t>
                </a:r>
              </a:p>
            </p:txBody>
          </p:sp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43E9A69D-500B-B048-A36E-2195400A9015}"/>
                  </a:ext>
                </a:extLst>
              </p:cNvPr>
              <p:cNvGrpSpPr/>
              <p:nvPr/>
            </p:nvGrpSpPr>
            <p:grpSpPr>
              <a:xfrm>
                <a:off x="1054442" y="714463"/>
                <a:ext cx="2355971" cy="7340064"/>
                <a:chOff x="479906" y="2199804"/>
                <a:chExt cx="2014992" cy="6277742"/>
              </a:xfrm>
            </p:grpSpPr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8528A58A-8473-254C-87EA-B938EFBD44EF}"/>
                    </a:ext>
                  </a:extLst>
                </p:cNvPr>
                <p:cNvSpPr/>
                <p:nvPr/>
              </p:nvSpPr>
              <p:spPr>
                <a:xfrm rot="16200000">
                  <a:off x="-127620" y="4659242"/>
                  <a:ext cx="2145503" cy="930452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F2E69DAD-2B8A-6746-999F-E5A9431000A5}"/>
                    </a:ext>
                  </a:extLst>
                </p:cNvPr>
                <p:cNvSpPr/>
                <p:nvPr/>
              </p:nvSpPr>
              <p:spPr>
                <a:xfrm rot="16200000">
                  <a:off x="1652400" y="5354720"/>
                  <a:ext cx="754544" cy="930452"/>
                </a:xfrm>
                <a:prstGeom prst="rect">
                  <a:avLst/>
                </a:prstGeom>
                <a:solidFill>
                  <a:srgbClr val="C00000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083617BE-4A57-654C-946D-EEB42D6A3051}"/>
                    </a:ext>
                  </a:extLst>
                </p:cNvPr>
                <p:cNvSpPr txBox="1"/>
                <p:nvPr/>
              </p:nvSpPr>
              <p:spPr>
                <a:xfrm rot="16200000">
                  <a:off x="-383165" y="6913742"/>
                  <a:ext cx="2567139" cy="34220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dirty="0"/>
                    <a:t>Functional</a:t>
                  </a:r>
                </a:p>
              </p:txBody>
            </p:sp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0E8A880B-468C-B445-9893-41C5C302CD9E}"/>
                    </a:ext>
                  </a:extLst>
                </p:cNvPr>
                <p:cNvSpPr txBox="1"/>
                <p:nvPr/>
              </p:nvSpPr>
              <p:spPr>
                <a:xfrm rot="16200000">
                  <a:off x="670770" y="7022876"/>
                  <a:ext cx="2567139" cy="34220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dirty="0"/>
                    <a:t>Non Functional</a:t>
                  </a:r>
                </a:p>
              </p:txBody>
            </p:sp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2C7912D3-AF77-414B-A370-0D23CF843755}"/>
                    </a:ext>
                  </a:extLst>
                </p:cNvPr>
                <p:cNvSpPr txBox="1"/>
                <p:nvPr/>
              </p:nvSpPr>
              <p:spPr>
                <a:xfrm rot="16200000">
                  <a:off x="-386305" y="3227433"/>
                  <a:ext cx="2567139" cy="51188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500" dirty="0"/>
                    <a:t>31 FH</a:t>
                  </a:r>
                </a:p>
              </p:txBody>
            </p:sp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B734777E-7F6A-5342-9B46-D67388D25EE5}"/>
                    </a:ext>
                  </a:extLst>
                </p:cNvPr>
                <p:cNvSpPr txBox="1"/>
                <p:nvPr/>
              </p:nvSpPr>
              <p:spPr>
                <a:xfrm rot="16200000">
                  <a:off x="746102" y="4593038"/>
                  <a:ext cx="2567138" cy="51188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500" dirty="0"/>
                    <a:t>23 FH</a:t>
                  </a:r>
                </a:p>
              </p:txBody>
            </p:sp>
          </p:grpSp>
        </p:grp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0BD4E5E6-3D2B-8943-A1CC-A48DBAEBA9E6}"/>
                </a:ext>
              </a:extLst>
            </p:cNvPr>
            <p:cNvSpPr/>
            <p:nvPr/>
          </p:nvSpPr>
          <p:spPr>
            <a:xfrm>
              <a:off x="504483" y="1514616"/>
              <a:ext cx="5155419" cy="211779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5DCF0D32-BEB7-9341-A4DB-68B0FBBBC217}"/>
              </a:ext>
            </a:extLst>
          </p:cNvPr>
          <p:cNvGrpSpPr/>
          <p:nvPr/>
        </p:nvGrpSpPr>
        <p:grpSpPr>
          <a:xfrm>
            <a:off x="-459009" y="3789154"/>
            <a:ext cx="8180634" cy="2666051"/>
            <a:chOff x="-459009" y="3789154"/>
            <a:chExt cx="8180634" cy="2666051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47BAC018-B354-0744-A359-797185B7F512}"/>
                </a:ext>
              </a:extLst>
            </p:cNvPr>
            <p:cNvGrpSpPr/>
            <p:nvPr/>
          </p:nvGrpSpPr>
          <p:grpSpPr>
            <a:xfrm>
              <a:off x="-459009" y="3789154"/>
              <a:ext cx="8180634" cy="2606830"/>
              <a:chOff x="-310728" y="3789154"/>
              <a:chExt cx="8180634" cy="2606830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851A8CC-D58F-554E-A5EF-0DA1D24BCA34}"/>
                  </a:ext>
                </a:extLst>
              </p:cNvPr>
              <p:cNvSpPr/>
              <p:nvPr/>
            </p:nvSpPr>
            <p:spPr>
              <a:xfrm>
                <a:off x="2081750" y="4181957"/>
                <a:ext cx="4170769" cy="314542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8538BD9-50EF-9F41-87E2-FA41CF6C7E9D}"/>
                  </a:ext>
                </a:extLst>
              </p:cNvPr>
              <p:cNvSpPr txBox="1"/>
              <p:nvPr/>
            </p:nvSpPr>
            <p:spPr>
              <a:xfrm>
                <a:off x="-310728" y="4143498"/>
                <a:ext cx="239247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2000" dirty="0"/>
                  <a:t>Enough</a:t>
                </a:r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2AEC6764-A69F-7246-8571-2FD9E0114EA9}"/>
                  </a:ext>
                </a:extLst>
              </p:cNvPr>
              <p:cNvSpPr/>
              <p:nvPr/>
            </p:nvSpPr>
            <p:spPr>
              <a:xfrm>
                <a:off x="2081751" y="4653240"/>
                <a:ext cx="2613818" cy="314543"/>
              </a:xfrm>
              <a:prstGeom prst="rect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DEF43C6F-82D5-AC4E-8CEC-36E02A8D5B8C}"/>
                  </a:ext>
                </a:extLst>
              </p:cNvPr>
              <p:cNvSpPr/>
              <p:nvPr/>
            </p:nvSpPr>
            <p:spPr>
              <a:xfrm>
                <a:off x="2081750" y="5117752"/>
                <a:ext cx="1394618" cy="314543"/>
              </a:xfrm>
              <a:prstGeom prst="rect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9C6140B9-CBA6-2246-AC2A-4AA1091631FA}"/>
                  </a:ext>
                </a:extLst>
              </p:cNvPr>
              <p:cNvSpPr/>
              <p:nvPr/>
            </p:nvSpPr>
            <p:spPr>
              <a:xfrm>
                <a:off x="2081750" y="5582264"/>
                <a:ext cx="1163958" cy="314543"/>
              </a:xfrm>
              <a:prstGeom prst="rect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34DC2D5E-6C62-1F4E-BCE7-E2E0760E96AE}"/>
                  </a:ext>
                </a:extLst>
              </p:cNvPr>
              <p:cNvSpPr/>
              <p:nvPr/>
            </p:nvSpPr>
            <p:spPr>
              <a:xfrm>
                <a:off x="2081750" y="6046776"/>
                <a:ext cx="513169" cy="314543"/>
              </a:xfrm>
              <a:prstGeom prst="rect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ABDF06F-5167-F041-B635-B33A03884FCD}"/>
                  </a:ext>
                </a:extLst>
              </p:cNvPr>
              <p:cNvSpPr txBox="1"/>
              <p:nvPr/>
            </p:nvSpPr>
            <p:spPr>
              <a:xfrm>
                <a:off x="-310728" y="4607070"/>
                <a:ext cx="239247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2000" dirty="0"/>
                  <a:t>Insufficient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FFD285B-B6C6-3049-9A81-B650BDEE8B81}"/>
                  </a:ext>
                </a:extLst>
              </p:cNvPr>
              <p:cNvSpPr txBox="1"/>
              <p:nvPr/>
            </p:nvSpPr>
            <p:spPr>
              <a:xfrm>
                <a:off x="-310728" y="5067834"/>
                <a:ext cx="239247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2000" dirty="0"/>
                  <a:t>Seasonal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A35B396-37F9-9D40-9756-8B3924FDFB16}"/>
                  </a:ext>
                </a:extLst>
              </p:cNvPr>
              <p:cNvSpPr txBox="1"/>
              <p:nvPr/>
            </p:nvSpPr>
            <p:spPr>
              <a:xfrm>
                <a:off x="-310728" y="5536543"/>
                <a:ext cx="239247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2000" dirty="0"/>
                  <a:t>Dry</a:t>
                </a: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5C362A4-C4B1-0947-8982-279F3F83DB73}"/>
                  </a:ext>
                </a:extLst>
              </p:cNvPr>
              <p:cNvSpPr txBox="1"/>
              <p:nvPr/>
            </p:nvSpPr>
            <p:spPr>
              <a:xfrm>
                <a:off x="-304844" y="5995874"/>
                <a:ext cx="239247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2000" dirty="0"/>
                  <a:t>Unknown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7C1C478-ABB6-EC4C-97C3-91EDFF189775}"/>
                  </a:ext>
                </a:extLst>
              </p:cNvPr>
              <p:cNvSpPr txBox="1"/>
              <p:nvPr/>
            </p:nvSpPr>
            <p:spPr>
              <a:xfrm>
                <a:off x="404748" y="3789154"/>
                <a:ext cx="443948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Amount of Static Head by Water Quantity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F09CD70-7580-8D46-8F21-B3782FF8EBBD}"/>
                  </a:ext>
                </a:extLst>
              </p:cNvPr>
              <p:cNvSpPr txBox="1"/>
              <p:nvPr/>
            </p:nvSpPr>
            <p:spPr>
              <a:xfrm>
                <a:off x="5477428" y="4139173"/>
                <a:ext cx="239247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/>
                  <a:t>30 FH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775ABF30-68B8-9F4B-8E96-88AAF7DE40E5}"/>
                  </a:ext>
                </a:extLst>
              </p:cNvPr>
              <p:cNvSpPr txBox="1"/>
              <p:nvPr/>
            </p:nvSpPr>
            <p:spPr>
              <a:xfrm>
                <a:off x="3960094" y="4607996"/>
                <a:ext cx="239247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/>
                  <a:t>28 FH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CA42381-678E-AC43-8828-8E5E05832A66}"/>
                  </a:ext>
                </a:extLst>
              </p:cNvPr>
              <p:cNvSpPr txBox="1"/>
              <p:nvPr/>
            </p:nvSpPr>
            <p:spPr>
              <a:xfrm>
                <a:off x="2678544" y="5030800"/>
                <a:ext cx="239247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/>
                  <a:t>22 FH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F0BC74B-0398-8845-86F3-30AFC9CE0AEF}"/>
                  </a:ext>
                </a:extLst>
              </p:cNvPr>
              <p:cNvSpPr txBox="1"/>
              <p:nvPr/>
            </p:nvSpPr>
            <p:spPr>
              <a:xfrm>
                <a:off x="2451757" y="5529482"/>
                <a:ext cx="239247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/>
                  <a:t>18 FH</a:t>
                </a: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C6EA68F-49AF-3E42-818B-0D23424E67BA}"/>
                  </a:ext>
                </a:extLst>
              </p:cNvPr>
              <p:cNvSpPr txBox="1"/>
              <p:nvPr/>
            </p:nvSpPr>
            <p:spPr>
              <a:xfrm>
                <a:off x="1817760" y="5995379"/>
                <a:ext cx="239247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/>
                  <a:t>16 FH</a:t>
                </a:r>
              </a:p>
            </p:txBody>
          </p:sp>
        </p:grp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6552966B-1734-C241-B6D9-5B591F7D98A2}"/>
                </a:ext>
              </a:extLst>
            </p:cNvPr>
            <p:cNvSpPr/>
            <p:nvPr/>
          </p:nvSpPr>
          <p:spPr>
            <a:xfrm>
              <a:off x="504483" y="4135565"/>
              <a:ext cx="6401413" cy="231964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05244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2">
            <a:extLst>
              <a:ext uri="{FF2B5EF4-FFF2-40B4-BE49-F238E27FC236}">
                <a16:creationId xmlns:a16="http://schemas.microsoft.com/office/drawing/2014/main" id="{66294898-C6E0-AC48-B64F-B3319105E803}"/>
              </a:ext>
            </a:extLst>
          </p:cNvPr>
          <p:cNvSpPr txBox="1">
            <a:spLocks/>
          </p:cNvSpPr>
          <p:nvPr/>
        </p:nvSpPr>
        <p:spPr>
          <a:xfrm>
            <a:off x="455612" y="190500"/>
            <a:ext cx="10591800" cy="685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Most Important Features from Model</a:t>
            </a:r>
          </a:p>
        </p:txBody>
      </p:sp>
      <p:sp>
        <p:nvSpPr>
          <p:cNvPr id="45" name="Content Placeholder 13">
            <a:extLst>
              <a:ext uri="{FF2B5EF4-FFF2-40B4-BE49-F238E27FC236}">
                <a16:creationId xmlns:a16="http://schemas.microsoft.com/office/drawing/2014/main" id="{500CBF4B-FB2B-2640-84C5-07ADEEB32F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98511" y="2022564"/>
            <a:ext cx="5405118" cy="4263268"/>
          </a:xfrm>
        </p:spPr>
        <p:txBody>
          <a:bodyPr>
            <a:normAutofit/>
          </a:bodyPr>
          <a:lstStyle/>
          <a:p>
            <a:r>
              <a:rPr lang="en-US" dirty="0"/>
              <a:t>Location (</a:t>
            </a:r>
            <a:r>
              <a:rPr lang="en-US" dirty="0">
                <a:solidFill>
                  <a:srgbClr val="FF0000"/>
                </a:solidFill>
              </a:rPr>
              <a:t>longitude and latitude</a:t>
            </a:r>
            <a:r>
              <a:rPr lang="en-US" dirty="0"/>
              <a:t>) is the most important feature for predicting well function</a:t>
            </a:r>
          </a:p>
          <a:p>
            <a:r>
              <a:rPr lang="en-US" dirty="0">
                <a:solidFill>
                  <a:srgbClr val="FF0000"/>
                </a:solidFill>
              </a:rPr>
              <a:t>Well age </a:t>
            </a:r>
            <a:r>
              <a:rPr lang="en-US" dirty="0"/>
              <a:t>directly affects reliability</a:t>
            </a:r>
          </a:p>
          <a:p>
            <a:r>
              <a:rPr lang="en-US" dirty="0">
                <a:solidFill>
                  <a:srgbClr val="FF0000"/>
                </a:solidFill>
              </a:rPr>
              <a:t>Well Elevation </a:t>
            </a:r>
            <a:r>
              <a:rPr lang="en-US" dirty="0"/>
              <a:t>and </a:t>
            </a:r>
            <a:r>
              <a:rPr lang="en-US" dirty="0">
                <a:solidFill>
                  <a:srgbClr val="FF0000"/>
                </a:solidFill>
              </a:rPr>
              <a:t>Population</a:t>
            </a:r>
            <a:r>
              <a:rPr lang="en-US" dirty="0"/>
              <a:t> are important features for prediction, although analysis did not highlight specific relationships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B3B0D4A-5E5F-F24E-9FF6-65FA11C2743A}"/>
              </a:ext>
            </a:extLst>
          </p:cNvPr>
          <p:cNvGrpSpPr/>
          <p:nvPr/>
        </p:nvGrpSpPr>
        <p:grpSpPr>
          <a:xfrm>
            <a:off x="696686" y="1190375"/>
            <a:ext cx="5222376" cy="5219133"/>
            <a:chOff x="696686" y="1033621"/>
            <a:chExt cx="5222376" cy="5219133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BD3A3D70-0795-2448-B01E-6CF035D636AB}"/>
                </a:ext>
              </a:extLst>
            </p:cNvPr>
            <p:cNvGrpSpPr/>
            <p:nvPr/>
          </p:nvGrpSpPr>
          <p:grpSpPr>
            <a:xfrm>
              <a:off x="696686" y="1033621"/>
              <a:ext cx="5222376" cy="5142015"/>
              <a:chOff x="696686" y="1033621"/>
              <a:chExt cx="5222376" cy="5142015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1AC4EC15-1E8C-5D4D-A99F-4D578592636E}"/>
                  </a:ext>
                </a:extLst>
              </p:cNvPr>
              <p:cNvGrpSpPr/>
              <p:nvPr/>
            </p:nvGrpSpPr>
            <p:grpSpPr>
              <a:xfrm>
                <a:off x="696686" y="1665755"/>
                <a:ext cx="1840638" cy="4347561"/>
                <a:chOff x="1287741" y="1352971"/>
                <a:chExt cx="1840638" cy="4347561"/>
              </a:xfrm>
            </p:grpSpPr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0B0F7671-53B7-A743-A17D-0A329D9865FB}"/>
                    </a:ext>
                  </a:extLst>
                </p:cNvPr>
                <p:cNvSpPr txBox="1"/>
                <p:nvPr/>
              </p:nvSpPr>
              <p:spPr>
                <a:xfrm>
                  <a:off x="1653501" y="1352971"/>
                  <a:ext cx="1459393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2000" dirty="0">
                      <a:solidFill>
                        <a:srgbClr val="FF0000"/>
                      </a:solidFill>
                    </a:rPr>
                    <a:t>Longitude</a:t>
                  </a:r>
                </a:p>
              </p:txBody>
            </p:sp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01FF4455-4132-3944-9CC4-72707497DF57}"/>
                    </a:ext>
                  </a:extLst>
                </p:cNvPr>
                <p:cNvSpPr txBox="1"/>
                <p:nvPr/>
              </p:nvSpPr>
              <p:spPr>
                <a:xfrm>
                  <a:off x="1653501" y="2169976"/>
                  <a:ext cx="1459394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2000" dirty="0">
                      <a:solidFill>
                        <a:srgbClr val="FF0000"/>
                      </a:solidFill>
                    </a:rPr>
                    <a:t>Latitude</a:t>
                  </a:r>
                </a:p>
              </p:txBody>
            </p:sp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94C1CC15-547D-184A-A787-6DD5CDDCE536}"/>
                    </a:ext>
                  </a:extLst>
                </p:cNvPr>
                <p:cNvSpPr txBox="1"/>
                <p:nvPr/>
              </p:nvSpPr>
              <p:spPr>
                <a:xfrm>
                  <a:off x="1810255" y="4499366"/>
                  <a:ext cx="1307142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2000" dirty="0">
                      <a:solidFill>
                        <a:srgbClr val="FF0000"/>
                      </a:solidFill>
                    </a:rPr>
                    <a:t>Well Age</a:t>
                  </a:r>
                </a:p>
              </p:txBody>
            </p:sp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0EBB1779-E7C5-4741-8DC4-94892954C967}"/>
                    </a:ext>
                  </a:extLst>
                </p:cNvPr>
                <p:cNvSpPr txBox="1"/>
                <p:nvPr/>
              </p:nvSpPr>
              <p:spPr>
                <a:xfrm>
                  <a:off x="1287741" y="2943234"/>
                  <a:ext cx="1840638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2000" dirty="0"/>
                    <a:t>Well Elevation</a:t>
                  </a:r>
                </a:p>
              </p:txBody>
            </p:sp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C379EC20-EC7E-6A49-8F49-5A1A3BE6644C}"/>
                    </a:ext>
                  </a:extLst>
                </p:cNvPr>
                <p:cNvSpPr txBox="1"/>
                <p:nvPr/>
              </p:nvSpPr>
              <p:spPr>
                <a:xfrm>
                  <a:off x="1731878" y="3744290"/>
                  <a:ext cx="1396501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2000" dirty="0"/>
                    <a:t>Population</a:t>
                  </a:r>
                </a:p>
              </p:txBody>
            </p:sp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ABE5A9B8-076D-9C42-BF4C-5500BFA5BBCC}"/>
                    </a:ext>
                  </a:extLst>
                </p:cNvPr>
                <p:cNvSpPr txBox="1"/>
                <p:nvPr/>
              </p:nvSpPr>
              <p:spPr>
                <a:xfrm>
                  <a:off x="2071512" y="5300422"/>
                  <a:ext cx="1045886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2000" dirty="0">
                      <a:solidFill>
                        <a:srgbClr val="FF0000"/>
                      </a:solidFill>
                    </a:rPr>
                    <a:t>Head</a:t>
                  </a:r>
                </a:p>
              </p:txBody>
            </p:sp>
          </p:grpSp>
          <p:pic>
            <p:nvPicPr>
              <p:cNvPr id="3" name="Picture 2" descr="Chart, bar chart&#10;&#10;Description automatically generated">
                <a:extLst>
                  <a:ext uri="{FF2B5EF4-FFF2-40B4-BE49-F238E27FC236}">
                    <a16:creationId xmlns:a16="http://schemas.microsoft.com/office/drawing/2014/main" id="{D390A5AA-AE4D-C745-BB3D-169488CC43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4000" b="96690" l="5628" r="95022">
                            <a14:foregroundMark x1="13203" y1="7586" x2="30519" y2="8276"/>
                            <a14:foregroundMark x1="30519" y1="8276" x2="65801" y2="6069"/>
                            <a14:foregroundMark x1="8442" y1="5931" x2="28139" y2="5931"/>
                            <a14:foregroundMark x1="28139" y1="5931" x2="62554" y2="6207"/>
                            <a14:foregroundMark x1="62554" y1="6207" x2="74892" y2="5931"/>
                            <a14:foregroundMark x1="74892" y1="5931" x2="83766" y2="6345"/>
                            <a14:foregroundMark x1="5844" y1="4000" x2="7143" y2="8690"/>
                            <a14:foregroundMark x1="95022" y1="6483" x2="95022" y2="6483"/>
                            <a14:foregroundMark x1="86580" y1="21931" x2="86580" y2="21931"/>
                            <a14:foregroundMark x1="41775" y1="39310" x2="41775" y2="39310"/>
                            <a14:foregroundMark x1="47835" y1="42897" x2="17532" y2="41793"/>
                            <a14:foregroundMark x1="17316" y1="57931" x2="35281" y2="58207"/>
                            <a14:foregroundMark x1="23593" y1="74897" x2="14286" y2="75310"/>
                            <a14:foregroundMark x1="10390" y1="89655" x2="17532" y2="90897"/>
                            <a14:foregroundMark x1="14069" y1="95862" x2="9307" y2="96690"/>
                            <a14:foregroundMark x1="31385" y1="24000" x2="43074" y2="24966"/>
                            <a14:foregroundMark x1="43074" y1="24966" x2="53247" y2="2469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37324" y="1510420"/>
                <a:ext cx="2972868" cy="4665216"/>
              </a:xfrm>
              <a:prstGeom prst="rect">
                <a:avLst/>
              </a:prstGeom>
            </p:spPr>
          </p:pic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3BA7302-45B2-234E-A6BF-414722C06FA3}"/>
                  </a:ext>
                </a:extLst>
              </p:cNvPr>
              <p:cNvSpPr txBox="1"/>
              <p:nvPr/>
            </p:nvSpPr>
            <p:spPr>
              <a:xfrm>
                <a:off x="696686" y="1033621"/>
                <a:ext cx="522237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Random Forest Feature Importances</a:t>
                </a:r>
              </a:p>
              <a:p>
                <a:r>
                  <a:rPr lang="en-US" sz="1000" dirty="0"/>
                  <a:t>Sorted by Most Important</a:t>
                </a:r>
              </a:p>
            </p:txBody>
          </p:sp>
        </p:grp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B67CF0A-3599-C147-B823-5668E53CED22}"/>
                </a:ext>
              </a:extLst>
            </p:cNvPr>
            <p:cNvSpPr/>
            <p:nvPr/>
          </p:nvSpPr>
          <p:spPr>
            <a:xfrm>
              <a:off x="760414" y="1510420"/>
              <a:ext cx="4987243" cy="474233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06206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2">
            <a:extLst>
              <a:ext uri="{FF2B5EF4-FFF2-40B4-BE49-F238E27FC236}">
                <a16:creationId xmlns:a16="http://schemas.microsoft.com/office/drawing/2014/main" id="{66294898-C6E0-AC48-B64F-B3319105E803}"/>
              </a:ext>
            </a:extLst>
          </p:cNvPr>
          <p:cNvSpPr txBox="1">
            <a:spLocks/>
          </p:cNvSpPr>
          <p:nvPr/>
        </p:nvSpPr>
        <p:spPr>
          <a:xfrm>
            <a:off x="455612" y="190500"/>
            <a:ext cx="10591800" cy="685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Lower Static Head Indicates Failure</a:t>
            </a:r>
          </a:p>
        </p:txBody>
      </p:sp>
      <p:sp>
        <p:nvSpPr>
          <p:cNvPr id="42" name="Content Placeholder 13">
            <a:extLst>
              <a:ext uri="{FF2B5EF4-FFF2-40B4-BE49-F238E27FC236}">
                <a16:creationId xmlns:a16="http://schemas.microsoft.com/office/drawing/2014/main" id="{A0F085D3-B1D0-1247-A125-4FC748E86E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9689" y="2249169"/>
            <a:ext cx="4953000" cy="3363481"/>
          </a:xfrm>
        </p:spPr>
        <p:txBody>
          <a:bodyPr>
            <a:normAutofit/>
          </a:bodyPr>
          <a:lstStyle/>
          <a:p>
            <a:r>
              <a:rPr lang="en-US" dirty="0"/>
              <a:t>As well ages increase, the amount of static head on the well will decrease, lowering water quantity</a:t>
            </a:r>
          </a:p>
          <a:p>
            <a:r>
              <a:rPr lang="en-US" dirty="0"/>
              <a:t>This can be artificially improved by technology such as a pump</a:t>
            </a:r>
          </a:p>
          <a:p>
            <a:r>
              <a:rPr lang="en-US" dirty="0">
                <a:solidFill>
                  <a:srgbClr val="FF0000"/>
                </a:solidFill>
              </a:rPr>
              <a:t>Recommendation: </a:t>
            </a:r>
            <a:r>
              <a:rPr lang="en-US" dirty="0"/>
              <a:t>Keep a close eye on static head as it directly correlates with well function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5128B27-5917-944C-8F0C-F665A7800DA7}"/>
              </a:ext>
            </a:extLst>
          </p:cNvPr>
          <p:cNvGrpSpPr/>
          <p:nvPr/>
        </p:nvGrpSpPr>
        <p:grpSpPr>
          <a:xfrm>
            <a:off x="619031" y="1958812"/>
            <a:ext cx="5879547" cy="2442988"/>
            <a:chOff x="373852" y="1189425"/>
            <a:chExt cx="5879547" cy="2442988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A8201C7B-BEB8-584B-9870-24D8BC059173}"/>
                </a:ext>
              </a:extLst>
            </p:cNvPr>
            <p:cNvGrpSpPr/>
            <p:nvPr/>
          </p:nvGrpSpPr>
          <p:grpSpPr>
            <a:xfrm rot="5400000">
              <a:off x="2172210" y="-608933"/>
              <a:ext cx="2282831" cy="5879547"/>
              <a:chOff x="546422" y="714463"/>
              <a:chExt cx="2863991" cy="7376352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5CBEA17-60FC-0944-9FDA-DA92B63F70D4}"/>
                  </a:ext>
                </a:extLst>
              </p:cNvPr>
              <p:cNvSpPr txBox="1"/>
              <p:nvPr/>
            </p:nvSpPr>
            <p:spPr>
              <a:xfrm rot="16200000">
                <a:off x="-1640951" y="5440087"/>
                <a:ext cx="4838101" cy="4633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Amount of Static Head by Well Status</a:t>
                </a:r>
              </a:p>
            </p:txBody>
          </p:sp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43E9A69D-500B-B048-A36E-2195400A9015}"/>
                  </a:ext>
                </a:extLst>
              </p:cNvPr>
              <p:cNvGrpSpPr/>
              <p:nvPr/>
            </p:nvGrpSpPr>
            <p:grpSpPr>
              <a:xfrm>
                <a:off x="1054442" y="714463"/>
                <a:ext cx="2355971" cy="7340064"/>
                <a:chOff x="479906" y="2199804"/>
                <a:chExt cx="2014992" cy="6277742"/>
              </a:xfrm>
            </p:grpSpPr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8528A58A-8473-254C-87EA-B938EFBD44EF}"/>
                    </a:ext>
                  </a:extLst>
                </p:cNvPr>
                <p:cNvSpPr/>
                <p:nvPr/>
              </p:nvSpPr>
              <p:spPr>
                <a:xfrm rot="16200000">
                  <a:off x="-127620" y="4659242"/>
                  <a:ext cx="2145503" cy="930452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F2E69DAD-2B8A-6746-999F-E5A9431000A5}"/>
                    </a:ext>
                  </a:extLst>
                </p:cNvPr>
                <p:cNvSpPr/>
                <p:nvPr/>
              </p:nvSpPr>
              <p:spPr>
                <a:xfrm rot="16200000">
                  <a:off x="1652400" y="5354720"/>
                  <a:ext cx="754544" cy="930452"/>
                </a:xfrm>
                <a:prstGeom prst="rect">
                  <a:avLst/>
                </a:prstGeom>
                <a:solidFill>
                  <a:srgbClr val="C00000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083617BE-4A57-654C-946D-EEB42D6A3051}"/>
                    </a:ext>
                  </a:extLst>
                </p:cNvPr>
                <p:cNvSpPr txBox="1"/>
                <p:nvPr/>
              </p:nvSpPr>
              <p:spPr>
                <a:xfrm rot="16200000">
                  <a:off x="-383165" y="6913742"/>
                  <a:ext cx="2567139" cy="34220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dirty="0"/>
                    <a:t>Functional</a:t>
                  </a:r>
                </a:p>
              </p:txBody>
            </p:sp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0E8A880B-468C-B445-9893-41C5C302CD9E}"/>
                    </a:ext>
                  </a:extLst>
                </p:cNvPr>
                <p:cNvSpPr txBox="1"/>
                <p:nvPr/>
              </p:nvSpPr>
              <p:spPr>
                <a:xfrm rot="16200000">
                  <a:off x="670770" y="7022876"/>
                  <a:ext cx="2567139" cy="34220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dirty="0"/>
                    <a:t>Non Functional</a:t>
                  </a:r>
                </a:p>
              </p:txBody>
            </p:sp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2C7912D3-AF77-414B-A370-0D23CF843755}"/>
                    </a:ext>
                  </a:extLst>
                </p:cNvPr>
                <p:cNvSpPr txBox="1"/>
                <p:nvPr/>
              </p:nvSpPr>
              <p:spPr>
                <a:xfrm rot="16200000">
                  <a:off x="-386305" y="3227433"/>
                  <a:ext cx="2567139" cy="51188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500" dirty="0"/>
                    <a:t>31 FH</a:t>
                  </a:r>
                </a:p>
              </p:txBody>
            </p:sp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B734777E-7F6A-5342-9B46-D67388D25EE5}"/>
                    </a:ext>
                  </a:extLst>
                </p:cNvPr>
                <p:cNvSpPr txBox="1"/>
                <p:nvPr/>
              </p:nvSpPr>
              <p:spPr>
                <a:xfrm rot="16200000">
                  <a:off x="746102" y="4593038"/>
                  <a:ext cx="2567138" cy="51188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500" dirty="0"/>
                    <a:t>23 FH</a:t>
                  </a:r>
                </a:p>
              </p:txBody>
            </p:sp>
          </p:grpSp>
        </p:grp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0BD4E5E6-3D2B-8943-A1CC-A48DBAEBA9E6}"/>
                </a:ext>
              </a:extLst>
            </p:cNvPr>
            <p:cNvSpPr/>
            <p:nvPr/>
          </p:nvSpPr>
          <p:spPr>
            <a:xfrm>
              <a:off x="504483" y="1514616"/>
              <a:ext cx="5155419" cy="211779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77616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455612" y="190500"/>
            <a:ext cx="9144001" cy="685800"/>
          </a:xfrm>
        </p:spPr>
        <p:txBody>
          <a:bodyPr/>
          <a:lstStyle/>
          <a:p>
            <a:r>
              <a:rPr lang="en-US" dirty="0"/>
              <a:t>Analysis Overview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6800081" y="1316262"/>
            <a:ext cx="4953000" cy="4972697"/>
          </a:xfrm>
        </p:spPr>
        <p:txBody>
          <a:bodyPr>
            <a:normAutofit/>
          </a:bodyPr>
          <a:lstStyle/>
          <a:p>
            <a:r>
              <a:rPr lang="en-US" dirty="0"/>
              <a:t>Focused on wells not functioning or functioning at a reduced capacity (functional needs repair)</a:t>
            </a:r>
          </a:p>
          <a:p>
            <a:r>
              <a:rPr lang="en-US" dirty="0"/>
              <a:t>Created </a:t>
            </a:r>
            <a:r>
              <a:rPr lang="en-US" dirty="0" err="1"/>
              <a:t>well_age</a:t>
            </a:r>
            <a:r>
              <a:rPr lang="en-US" dirty="0"/>
              <a:t> feature </a:t>
            </a:r>
          </a:p>
          <a:p>
            <a:r>
              <a:rPr lang="en-US" dirty="0"/>
              <a:t>20,000 wells with unknown </a:t>
            </a:r>
            <a:r>
              <a:rPr lang="en-US" dirty="0" err="1"/>
              <a:t>construction_year</a:t>
            </a:r>
            <a:r>
              <a:rPr lang="en-US" dirty="0"/>
              <a:t>. Filled values keeping identical distribution</a:t>
            </a:r>
          </a:p>
          <a:p>
            <a:r>
              <a:rPr lang="en-US" dirty="0"/>
              <a:t>Classification modeling to use well features to predict non-functional water wells can save lives by increasing reliability and maintenance response time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5429730-55CE-7E41-8EC9-FCB734924CD1}"/>
              </a:ext>
            </a:extLst>
          </p:cNvPr>
          <p:cNvGrpSpPr/>
          <p:nvPr/>
        </p:nvGrpSpPr>
        <p:grpSpPr>
          <a:xfrm>
            <a:off x="169204" y="1554414"/>
            <a:ext cx="3638581" cy="2053243"/>
            <a:chOff x="-124884" y="1673567"/>
            <a:chExt cx="4012369" cy="2264171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C7377E22-3B6D-9444-A18F-82F5FFAA3EB6}"/>
                </a:ext>
              </a:extLst>
            </p:cNvPr>
            <p:cNvGrpSpPr/>
            <p:nvPr/>
          </p:nvGrpSpPr>
          <p:grpSpPr>
            <a:xfrm>
              <a:off x="-124884" y="1673567"/>
              <a:ext cx="3691882" cy="2264171"/>
              <a:chOff x="261594" y="1117521"/>
              <a:chExt cx="5112281" cy="3135279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4926350-72A4-CC4A-BB1C-071B965C2CF7}"/>
                  </a:ext>
                </a:extLst>
              </p:cNvPr>
              <p:cNvSpPr/>
              <p:nvPr/>
            </p:nvSpPr>
            <p:spPr>
              <a:xfrm rot="16200000">
                <a:off x="573306" y="1673151"/>
                <a:ext cx="1943716" cy="1050754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19C13C74-94C8-8F46-B4A8-7129E9E1E693}"/>
                  </a:ext>
                </a:extLst>
              </p:cNvPr>
              <p:cNvSpPr/>
              <p:nvPr/>
            </p:nvSpPr>
            <p:spPr>
              <a:xfrm rot="16200000">
                <a:off x="3394825" y="1983205"/>
                <a:ext cx="1323604" cy="1050755"/>
              </a:xfrm>
              <a:prstGeom prst="rect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80393F0-D76D-DE47-BCED-2404571D3B50}"/>
                  </a:ext>
                </a:extLst>
              </p:cNvPr>
              <p:cNvSpPr txBox="1"/>
              <p:nvPr/>
            </p:nvSpPr>
            <p:spPr>
              <a:xfrm>
                <a:off x="261594" y="3271335"/>
                <a:ext cx="2567138" cy="4362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/>
                  <a:t>Functional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63A7672-AB04-F14A-BCA5-DCF036883E44}"/>
                  </a:ext>
                </a:extLst>
              </p:cNvPr>
              <p:cNvSpPr txBox="1"/>
              <p:nvPr/>
            </p:nvSpPr>
            <p:spPr>
              <a:xfrm>
                <a:off x="2806737" y="3271335"/>
                <a:ext cx="2567138" cy="4362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/>
                  <a:t>Non Functional</a:t>
                </a:r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0B29E47A-827D-DD42-AEE4-9A94AB1E5DE4}"/>
                  </a:ext>
                </a:extLst>
              </p:cNvPr>
              <p:cNvSpPr/>
              <p:nvPr/>
            </p:nvSpPr>
            <p:spPr>
              <a:xfrm rot="16200000">
                <a:off x="2662394" y="2524135"/>
                <a:ext cx="277001" cy="1050755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C20DE3B-FC36-4D44-8445-F34AA2FDE5FC}"/>
                  </a:ext>
                </a:extLst>
              </p:cNvPr>
              <p:cNvSpPr txBox="1"/>
              <p:nvPr/>
            </p:nvSpPr>
            <p:spPr>
              <a:xfrm>
                <a:off x="2070542" y="3271335"/>
                <a:ext cx="1466550" cy="9814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/>
                  <a:t>Functional Needs Repair</a:t>
                </a:r>
              </a:p>
            </p:txBody>
          </p:sp>
          <p:sp>
            <p:nvSpPr>
              <p:cNvPr id="2" name="U-Turn Arrow 1">
                <a:extLst>
                  <a:ext uri="{FF2B5EF4-FFF2-40B4-BE49-F238E27FC236}">
                    <a16:creationId xmlns:a16="http://schemas.microsoft.com/office/drawing/2014/main" id="{C8435E03-6D70-AB4C-B89E-D30888960A8F}"/>
                  </a:ext>
                </a:extLst>
              </p:cNvPr>
              <p:cNvSpPr/>
              <p:nvPr/>
            </p:nvSpPr>
            <p:spPr>
              <a:xfrm>
                <a:off x="2690648" y="1117521"/>
                <a:ext cx="1807780" cy="1841432"/>
              </a:xfrm>
              <a:prstGeom prst="uturnArrow">
                <a:avLst>
                  <a:gd name="adj1" fmla="val 11342"/>
                  <a:gd name="adj2" fmla="val 25000"/>
                  <a:gd name="adj3" fmla="val 26443"/>
                  <a:gd name="adj4" fmla="val 43750"/>
                  <a:gd name="adj5" fmla="val 41355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3689A9E-263D-3E40-AAB3-9460E999DD17}"/>
                </a:ext>
              </a:extLst>
            </p:cNvPr>
            <p:cNvSpPr txBox="1"/>
            <p:nvPr/>
          </p:nvSpPr>
          <p:spPr>
            <a:xfrm>
              <a:off x="1320347" y="1676036"/>
              <a:ext cx="256713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/>
                <a:t>4k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180881B-47C1-FB45-9895-7391EE4385DC}"/>
              </a:ext>
            </a:extLst>
          </p:cNvPr>
          <p:cNvGrpSpPr/>
          <p:nvPr/>
        </p:nvGrpSpPr>
        <p:grpSpPr>
          <a:xfrm>
            <a:off x="3515859" y="917064"/>
            <a:ext cx="2983900" cy="2313074"/>
            <a:chOff x="358570" y="3364376"/>
            <a:chExt cx="4336401" cy="3361512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453FB007-8DA3-814E-907E-F0097575286F}"/>
                </a:ext>
              </a:extLst>
            </p:cNvPr>
            <p:cNvGrpSpPr/>
            <p:nvPr/>
          </p:nvGrpSpPr>
          <p:grpSpPr>
            <a:xfrm>
              <a:off x="358570" y="3364376"/>
              <a:ext cx="4336401" cy="3361512"/>
              <a:chOff x="126176" y="3272637"/>
              <a:chExt cx="4336401" cy="3361512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CBB4B727-C7C8-7B46-8040-F42336DADC0C}"/>
                  </a:ext>
                </a:extLst>
              </p:cNvPr>
              <p:cNvSpPr/>
              <p:nvPr/>
            </p:nvSpPr>
            <p:spPr>
              <a:xfrm rot="16200000">
                <a:off x="343996" y="4522954"/>
                <a:ext cx="2145503" cy="1203031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E318568-C860-BE46-9930-B6B9E5532F38}"/>
                  </a:ext>
                </a:extLst>
              </p:cNvPr>
              <p:cNvSpPr/>
              <p:nvPr/>
            </p:nvSpPr>
            <p:spPr>
              <a:xfrm rot="16200000">
                <a:off x="2511305" y="4967058"/>
                <a:ext cx="1257295" cy="1203027"/>
              </a:xfrm>
              <a:prstGeom prst="rect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C8BAABD-DCF3-6F41-AA18-0AA02ABAB72A}"/>
                  </a:ext>
                </a:extLst>
              </p:cNvPr>
              <p:cNvSpPr txBox="1"/>
              <p:nvPr/>
            </p:nvSpPr>
            <p:spPr>
              <a:xfrm>
                <a:off x="126176" y="6186867"/>
                <a:ext cx="2567138" cy="4472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/>
                  <a:t>Functional</a:t>
                </a: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C8F78D9-5406-3844-B612-5B47ECCCCD30}"/>
                  </a:ext>
                </a:extLst>
              </p:cNvPr>
              <p:cNvSpPr txBox="1"/>
              <p:nvPr/>
            </p:nvSpPr>
            <p:spPr>
              <a:xfrm>
                <a:off x="1895439" y="6186867"/>
                <a:ext cx="2567138" cy="4472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/>
                  <a:t>Non Functional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510C8C4-0F91-DA4E-91D5-951353F61A73}"/>
                  </a:ext>
                </a:extLst>
              </p:cNvPr>
              <p:cNvSpPr txBox="1"/>
              <p:nvPr/>
            </p:nvSpPr>
            <p:spPr>
              <a:xfrm>
                <a:off x="126176" y="3272637"/>
                <a:ext cx="2567138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000" dirty="0"/>
                  <a:t>31,385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F7E60CD-955E-5042-BE8F-54CB99497F57}"/>
                  </a:ext>
                </a:extLst>
              </p:cNvPr>
              <p:cNvSpPr txBox="1"/>
              <p:nvPr/>
            </p:nvSpPr>
            <p:spPr>
              <a:xfrm>
                <a:off x="1856381" y="3953938"/>
                <a:ext cx="2567138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000" dirty="0"/>
                  <a:t>26,194</a:t>
                </a:r>
              </a:p>
            </p:txBody>
          </p:sp>
        </p:grp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8B88ACC3-6A0E-7047-B7F2-103675037F00}"/>
                </a:ext>
              </a:extLst>
            </p:cNvPr>
            <p:cNvSpPr/>
            <p:nvPr/>
          </p:nvSpPr>
          <p:spPr>
            <a:xfrm rot="16200000">
              <a:off x="3217830" y="4338026"/>
              <a:ext cx="309030" cy="1203025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3" name="Right Arrow 22">
            <a:extLst>
              <a:ext uri="{FF2B5EF4-FFF2-40B4-BE49-F238E27FC236}">
                <a16:creationId xmlns:a16="http://schemas.microsoft.com/office/drawing/2014/main" id="{68E42416-6438-8642-94CC-F46C1CFA2976}"/>
              </a:ext>
            </a:extLst>
          </p:cNvPr>
          <p:cNvSpPr/>
          <p:nvPr/>
        </p:nvSpPr>
        <p:spPr>
          <a:xfrm>
            <a:off x="3223991" y="2115124"/>
            <a:ext cx="546538" cy="3055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 descr="Chart, histogram&#10;&#10;Description automatically generated">
            <a:extLst>
              <a:ext uri="{FF2B5EF4-FFF2-40B4-BE49-F238E27FC236}">
                <a16:creationId xmlns:a16="http://schemas.microsoft.com/office/drawing/2014/main" id="{EF8B5C41-FC1B-BE46-8677-6E9A9CC521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564" y="3551511"/>
            <a:ext cx="5780431" cy="3154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856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94BDFC3-A118-AA4B-94B9-1E961EEC4D80}"/>
              </a:ext>
            </a:extLst>
          </p:cNvPr>
          <p:cNvGrpSpPr/>
          <p:nvPr/>
        </p:nvGrpSpPr>
        <p:grpSpPr>
          <a:xfrm>
            <a:off x="582642" y="999465"/>
            <a:ext cx="5302510" cy="5668034"/>
            <a:chOff x="582642" y="999465"/>
            <a:chExt cx="5302510" cy="566803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A297C619-6DF0-1148-832A-2A7912841F3C}"/>
                </a:ext>
              </a:extLst>
            </p:cNvPr>
            <p:cNvGrpSpPr/>
            <p:nvPr/>
          </p:nvGrpSpPr>
          <p:grpSpPr>
            <a:xfrm>
              <a:off x="582642" y="1522685"/>
              <a:ext cx="5302510" cy="5144814"/>
              <a:chOff x="582642" y="1522685"/>
              <a:chExt cx="5302510" cy="5144814"/>
            </a:xfrm>
          </p:grpSpPr>
          <p:pic>
            <p:nvPicPr>
              <p:cNvPr id="7" name="Picture 6" descr="Map&#10;&#10;Description automatically generated">
                <a:extLst>
                  <a:ext uri="{FF2B5EF4-FFF2-40B4-BE49-F238E27FC236}">
                    <a16:creationId xmlns:a16="http://schemas.microsoft.com/office/drawing/2014/main" id="{B0B6F49B-CC50-7140-8006-227B69EEAC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2642" y="1522685"/>
                <a:ext cx="5302510" cy="5144814"/>
              </a:xfrm>
              <a:prstGeom prst="rect">
                <a:avLst/>
              </a:prstGeom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6F3B1D9-BB16-A049-910C-A33EB1A2C2DA}"/>
                  </a:ext>
                </a:extLst>
              </p:cNvPr>
              <p:cNvSpPr txBox="1"/>
              <p:nvPr/>
            </p:nvSpPr>
            <p:spPr>
              <a:xfrm>
                <a:off x="1616680" y="3448761"/>
                <a:ext cx="2567138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200" b="1" dirty="0">
                    <a:solidFill>
                      <a:schemeClr val="bg1"/>
                    </a:solidFill>
                  </a:rPr>
                  <a:t>Tanzania</a:t>
                </a:r>
              </a:p>
            </p:txBody>
          </p:sp>
        </p:grp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7A74C88-742E-5943-A3EB-E2DAE3F13D45}"/>
                </a:ext>
              </a:extLst>
            </p:cNvPr>
            <p:cNvSpPr/>
            <p:nvPr/>
          </p:nvSpPr>
          <p:spPr>
            <a:xfrm>
              <a:off x="582642" y="999465"/>
              <a:ext cx="527580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Non-Functional wells that support over 1,000 citizens </a:t>
              </a:r>
            </a:p>
            <a:p>
              <a:r>
                <a:rPr lang="en-US" sz="1000" dirty="0">
                  <a:solidFill>
                    <a:schemeClr val="bg1"/>
                  </a:solidFill>
                </a:rPr>
                <a:t>(sized by population)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6557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FC463654-649C-D24A-B40F-2725B40CFE2D}"/>
              </a:ext>
            </a:extLst>
          </p:cNvPr>
          <p:cNvGrpSpPr/>
          <p:nvPr/>
        </p:nvGrpSpPr>
        <p:grpSpPr>
          <a:xfrm>
            <a:off x="1765890" y="779015"/>
            <a:ext cx="5536261" cy="5299969"/>
            <a:chOff x="2458349" y="461639"/>
            <a:chExt cx="5536261" cy="5299969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E6CD0DAF-D43F-7346-8986-06411BD66942}"/>
                </a:ext>
              </a:extLst>
            </p:cNvPr>
            <p:cNvGrpSpPr/>
            <p:nvPr/>
          </p:nvGrpSpPr>
          <p:grpSpPr>
            <a:xfrm>
              <a:off x="2458349" y="461639"/>
              <a:ext cx="4847026" cy="5094905"/>
              <a:chOff x="3099445" y="497883"/>
              <a:chExt cx="4847026" cy="5094905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32ED4B0D-4263-C54B-A529-D836767813CA}"/>
                  </a:ext>
                </a:extLst>
              </p:cNvPr>
              <p:cNvGrpSpPr/>
              <p:nvPr/>
            </p:nvGrpSpPr>
            <p:grpSpPr>
              <a:xfrm>
                <a:off x="3099445" y="1337700"/>
                <a:ext cx="2563393" cy="4255088"/>
                <a:chOff x="991690" y="1522066"/>
                <a:chExt cx="2563393" cy="4255088"/>
              </a:xfrm>
            </p:grpSpPr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61FB6A73-5C25-6843-B683-21ECBC9EBF00}"/>
                    </a:ext>
                  </a:extLst>
                </p:cNvPr>
                <p:cNvSpPr txBox="1"/>
                <p:nvPr/>
              </p:nvSpPr>
              <p:spPr>
                <a:xfrm>
                  <a:off x="1033244" y="1522066"/>
                  <a:ext cx="2521839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1400" dirty="0">
                      <a:solidFill>
                        <a:schemeClr val="bg1"/>
                      </a:solidFill>
                    </a:rPr>
                    <a:t>Longitude</a:t>
                  </a:r>
                </a:p>
              </p:txBody>
            </p:sp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8C584AD5-19A6-3A49-8F5C-665FAE3EF65C}"/>
                    </a:ext>
                  </a:extLst>
                </p:cNvPr>
                <p:cNvSpPr txBox="1"/>
                <p:nvPr/>
              </p:nvSpPr>
              <p:spPr>
                <a:xfrm>
                  <a:off x="1033244" y="2298706"/>
                  <a:ext cx="2521839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1400" dirty="0">
                      <a:solidFill>
                        <a:schemeClr val="bg1"/>
                      </a:solidFill>
                    </a:rPr>
                    <a:t>Latitude</a:t>
                  </a:r>
                </a:p>
              </p:txBody>
            </p:sp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629E6503-C787-0143-95B0-EE428C13C82D}"/>
                    </a:ext>
                  </a:extLst>
                </p:cNvPr>
                <p:cNvSpPr txBox="1"/>
                <p:nvPr/>
              </p:nvSpPr>
              <p:spPr>
                <a:xfrm>
                  <a:off x="1033244" y="3107401"/>
                  <a:ext cx="2521839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1400" dirty="0">
                      <a:solidFill>
                        <a:schemeClr val="bg1"/>
                      </a:solidFill>
                    </a:rPr>
                    <a:t>Well Elevation</a:t>
                  </a:r>
                </a:p>
              </p:txBody>
            </p:sp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50A63EEF-56C3-1D41-A772-44C90D844BAD}"/>
                    </a:ext>
                  </a:extLst>
                </p:cNvPr>
                <p:cNvSpPr txBox="1"/>
                <p:nvPr/>
              </p:nvSpPr>
              <p:spPr>
                <a:xfrm>
                  <a:off x="1033244" y="3916097"/>
                  <a:ext cx="2521839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1400" dirty="0">
                      <a:solidFill>
                        <a:schemeClr val="bg1"/>
                      </a:solidFill>
                    </a:rPr>
                    <a:t>Population</a:t>
                  </a:r>
                </a:p>
              </p:txBody>
            </p:sp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258CA95B-EF84-FF47-A247-F0C2673D9521}"/>
                    </a:ext>
                  </a:extLst>
                </p:cNvPr>
                <p:cNvSpPr txBox="1"/>
                <p:nvPr/>
              </p:nvSpPr>
              <p:spPr>
                <a:xfrm>
                  <a:off x="1033244" y="4692737"/>
                  <a:ext cx="2521839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1400" dirty="0">
                      <a:solidFill>
                        <a:schemeClr val="bg1"/>
                      </a:solidFill>
                    </a:rPr>
                    <a:t>Well Age</a:t>
                  </a:r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B6007404-8D0A-7A4F-9A7C-A4555CEC853F}"/>
                    </a:ext>
                  </a:extLst>
                </p:cNvPr>
                <p:cNvSpPr txBox="1"/>
                <p:nvPr/>
              </p:nvSpPr>
              <p:spPr>
                <a:xfrm>
                  <a:off x="991690" y="5469377"/>
                  <a:ext cx="2521839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1400" dirty="0">
                      <a:solidFill>
                        <a:schemeClr val="bg1"/>
                      </a:solidFill>
                    </a:rPr>
                    <a:t>Head</a:t>
                  </a:r>
                </a:p>
              </p:txBody>
            </p:sp>
          </p:grpSp>
          <p:sp>
            <p:nvSpPr>
              <p:cNvPr id="19" name="Title 12">
                <a:extLst>
                  <a:ext uri="{FF2B5EF4-FFF2-40B4-BE49-F238E27FC236}">
                    <a16:creationId xmlns:a16="http://schemas.microsoft.com/office/drawing/2014/main" id="{29A6769B-5E6C-3648-95BF-ABABB62DFA9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70222" y="497883"/>
                <a:ext cx="3976249" cy="448090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600" kern="1200" spc="100" baseline="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2000" dirty="0">
                    <a:solidFill>
                      <a:schemeClr val="bg1"/>
                    </a:solidFill>
                  </a:rPr>
                  <a:t>Most Important Model Features</a:t>
                </a:r>
              </a:p>
            </p:txBody>
          </p:sp>
        </p:grpSp>
        <p:pic>
          <p:nvPicPr>
            <p:cNvPr id="20" name="Picture 19" descr="Chart, bar chart&#10;&#10;Description automatically generated">
              <a:extLst>
                <a:ext uri="{FF2B5EF4-FFF2-40B4-BE49-F238E27FC236}">
                  <a16:creationId xmlns:a16="http://schemas.microsoft.com/office/drawing/2014/main" id="{3700A153-5605-2647-9132-711CA6C0DF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4000" b="96690" l="5628" r="95022">
                          <a14:foregroundMark x1="13203" y1="7586" x2="30519" y2="8276"/>
                          <a14:foregroundMark x1="30519" y1="8276" x2="65801" y2="6069"/>
                          <a14:foregroundMark x1="8442" y1="5931" x2="28139" y2="5931"/>
                          <a14:foregroundMark x1="28139" y1="5931" x2="62554" y2="6207"/>
                          <a14:foregroundMark x1="62554" y1="6207" x2="74892" y2="5931"/>
                          <a14:foregroundMark x1="74892" y1="5931" x2="83766" y2="6345"/>
                          <a14:foregroundMark x1="5844" y1="4000" x2="7143" y2="8690"/>
                          <a14:foregroundMark x1="95022" y1="6483" x2="95022" y2="6483"/>
                          <a14:foregroundMark x1="86580" y1="21931" x2="86580" y2="21931"/>
                          <a14:foregroundMark x1="41775" y1="39310" x2="41775" y2="39310"/>
                          <a14:foregroundMark x1="47835" y1="42897" x2="17532" y2="41793"/>
                          <a14:foregroundMark x1="17316" y1="57931" x2="35281" y2="58207"/>
                          <a14:foregroundMark x1="23593" y1="74897" x2="14286" y2="75310"/>
                          <a14:foregroundMark x1="10390" y1="89655" x2="17532" y2="90897"/>
                          <a14:foregroundMark x1="14069" y1="95862" x2="9307" y2="96690"/>
                          <a14:foregroundMark x1="31385" y1="24000" x2="43074" y2="24966"/>
                          <a14:foregroundMark x1="43074" y1="24966" x2="53247" y2="2469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21742" y="1096392"/>
              <a:ext cx="2972868" cy="466521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79006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2D54C5AF-7D8A-0F43-86E8-8E6B27C9CE70}"/>
              </a:ext>
            </a:extLst>
          </p:cNvPr>
          <p:cNvGrpSpPr/>
          <p:nvPr/>
        </p:nvGrpSpPr>
        <p:grpSpPr>
          <a:xfrm>
            <a:off x="-194890" y="593934"/>
            <a:ext cx="6471821" cy="5670132"/>
            <a:chOff x="88777" y="1012054"/>
            <a:chExt cx="6471821" cy="567013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3D1487B-F7B6-184D-A9F2-CE5D9B9C1AE2}"/>
                </a:ext>
              </a:extLst>
            </p:cNvPr>
            <p:cNvSpPr txBox="1"/>
            <p:nvPr/>
          </p:nvSpPr>
          <p:spPr>
            <a:xfrm>
              <a:off x="88777" y="1012054"/>
              <a:ext cx="6471821" cy="500889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defPPr>
                <a:defRPr lang="en-US"/>
              </a:defPPr>
              <a:lvl1pPr>
                <a:lnSpc>
                  <a:spcPct val="90000"/>
                </a:lnSpc>
                <a:spcBef>
                  <a:spcPct val="0"/>
                </a:spcBef>
                <a:buNone/>
                <a:defRPr sz="3600" spc="100" baseline="0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2000" dirty="0"/>
                <a:t>Percentage of Non-Functional Wells by Region</a:t>
              </a:r>
            </a:p>
          </p:txBody>
        </p:sp>
        <p:pic>
          <p:nvPicPr>
            <p:cNvPr id="21" name="Picture 20" descr="Chart, box and whisker chart&#10;&#10;Description automatically generated">
              <a:extLst>
                <a:ext uri="{FF2B5EF4-FFF2-40B4-BE49-F238E27FC236}">
                  <a16:creationId xmlns:a16="http://schemas.microsoft.com/office/drawing/2014/main" id="{88FDD976-DBC7-CE49-BBBC-7BE2DBFF62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4700" y="1512943"/>
              <a:ext cx="5339242" cy="5169243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ADC6C0E5-65D2-7442-815D-1EAECD26A7F3}"/>
              </a:ext>
            </a:extLst>
          </p:cNvPr>
          <p:cNvGrpSpPr/>
          <p:nvPr/>
        </p:nvGrpSpPr>
        <p:grpSpPr>
          <a:xfrm>
            <a:off x="6094411" y="843367"/>
            <a:ext cx="5417884" cy="5404374"/>
            <a:chOff x="464320" y="1059748"/>
            <a:chExt cx="5417884" cy="5404374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70DA86C-03AB-DD45-A927-B3E7D4D60D11}"/>
                </a:ext>
              </a:extLst>
            </p:cNvPr>
            <p:cNvSpPr txBox="1"/>
            <p:nvPr/>
          </p:nvSpPr>
          <p:spPr>
            <a:xfrm>
              <a:off x="464320" y="1059748"/>
              <a:ext cx="541788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Distribution Percentage Non-Functional by Region</a:t>
              </a:r>
            </a:p>
            <a:p>
              <a:r>
                <a:rPr lang="en-US" sz="1000" dirty="0">
                  <a:solidFill>
                    <a:schemeClr val="bg1"/>
                  </a:solidFill>
                </a:rPr>
                <a:t>Sized by population</a:t>
              </a: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C273BB9E-658D-8F4B-B212-DCE52097F72A}"/>
                </a:ext>
              </a:extLst>
            </p:cNvPr>
            <p:cNvGrpSpPr/>
            <p:nvPr/>
          </p:nvGrpSpPr>
          <p:grpSpPr>
            <a:xfrm>
              <a:off x="559290" y="1574259"/>
              <a:ext cx="5322914" cy="4889863"/>
              <a:chOff x="559290" y="1582968"/>
              <a:chExt cx="5322914" cy="4889863"/>
            </a:xfrm>
          </p:grpSpPr>
          <p:pic>
            <p:nvPicPr>
              <p:cNvPr id="8" name="Picture 7" descr="Chart, box and whisker chart&#10;&#10;Description automatically generated">
                <a:extLst>
                  <a:ext uri="{FF2B5EF4-FFF2-40B4-BE49-F238E27FC236}">
                    <a16:creationId xmlns:a16="http://schemas.microsoft.com/office/drawing/2014/main" id="{D766CE28-286C-3E46-883A-C262D7CB70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9290" y="1582968"/>
                <a:ext cx="5322914" cy="4889863"/>
              </a:xfrm>
              <a:prstGeom prst="rect">
                <a:avLst/>
              </a:prstGeom>
            </p:spPr>
          </p:pic>
          <p:pic>
            <p:nvPicPr>
              <p:cNvPr id="9" name="Picture 8" descr="Table&#10;&#10;Description automatically generated">
                <a:extLst>
                  <a:ext uri="{FF2B5EF4-FFF2-40B4-BE49-F238E27FC236}">
                    <a16:creationId xmlns:a16="http://schemas.microsoft.com/office/drawing/2014/main" id="{2B95E101-EC7C-2D41-B08A-AD79DD2A9B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47161" y="1670622"/>
                <a:ext cx="1135043" cy="4520084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396888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FEF4FA55-294A-2A4E-B8B3-2F8FF765000B}"/>
              </a:ext>
            </a:extLst>
          </p:cNvPr>
          <p:cNvGrpSpPr/>
          <p:nvPr/>
        </p:nvGrpSpPr>
        <p:grpSpPr>
          <a:xfrm>
            <a:off x="307250" y="735377"/>
            <a:ext cx="8179640" cy="5312897"/>
            <a:chOff x="307250" y="735377"/>
            <a:chExt cx="8179640" cy="5312897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1F6D8D00-DED3-8B4E-9F64-E7FD76A885D1}"/>
                </a:ext>
              </a:extLst>
            </p:cNvPr>
            <p:cNvGrpSpPr/>
            <p:nvPr/>
          </p:nvGrpSpPr>
          <p:grpSpPr>
            <a:xfrm>
              <a:off x="307250" y="735377"/>
              <a:ext cx="6563247" cy="5265793"/>
              <a:chOff x="307250" y="735377"/>
              <a:chExt cx="6563247" cy="5265793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86202FF3-0F00-D041-9CE7-736B3E4825B1}"/>
                  </a:ext>
                </a:extLst>
              </p:cNvPr>
              <p:cNvGrpSpPr/>
              <p:nvPr/>
            </p:nvGrpSpPr>
            <p:grpSpPr>
              <a:xfrm rot="5400000">
                <a:off x="2219473" y="-701999"/>
                <a:ext cx="2265418" cy="5140169"/>
                <a:chOff x="568269" y="1899078"/>
                <a:chExt cx="2842144" cy="6448746"/>
              </a:xfrm>
            </p:grpSpPr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C1346DF5-6103-574D-BAA3-7A082C18A1DD}"/>
                    </a:ext>
                  </a:extLst>
                </p:cNvPr>
                <p:cNvSpPr txBox="1"/>
                <p:nvPr/>
              </p:nvSpPr>
              <p:spPr>
                <a:xfrm rot="16200000">
                  <a:off x="-2405119" y="4872466"/>
                  <a:ext cx="6448746" cy="50196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u="sng" dirty="0">
                      <a:solidFill>
                        <a:schemeClr val="bg1"/>
                      </a:solidFill>
                    </a:rPr>
                    <a:t>Amount of Static Head by Well Status</a:t>
                  </a:r>
                </a:p>
              </p:txBody>
            </p:sp>
            <p:grpSp>
              <p:nvGrpSpPr>
                <p:cNvPr id="7" name="Group 6">
                  <a:extLst>
                    <a:ext uri="{FF2B5EF4-FFF2-40B4-BE49-F238E27FC236}">
                      <a16:creationId xmlns:a16="http://schemas.microsoft.com/office/drawing/2014/main" id="{CD0FC541-3C6C-D844-808C-7799C20FD131}"/>
                    </a:ext>
                  </a:extLst>
                </p:cNvPr>
                <p:cNvGrpSpPr/>
                <p:nvPr/>
              </p:nvGrpSpPr>
              <p:grpSpPr>
                <a:xfrm>
                  <a:off x="1054442" y="2879757"/>
                  <a:ext cx="2355971" cy="4946088"/>
                  <a:chOff x="479906" y="4051716"/>
                  <a:chExt cx="2014992" cy="4230244"/>
                </a:xfrm>
              </p:grpSpPr>
              <p:sp>
                <p:nvSpPr>
                  <p:cNvPr id="8" name="Rectangle 7">
                    <a:extLst>
                      <a:ext uri="{FF2B5EF4-FFF2-40B4-BE49-F238E27FC236}">
                        <a16:creationId xmlns:a16="http://schemas.microsoft.com/office/drawing/2014/main" id="{C52CCD97-C696-4C4A-AAC2-B8C65BBCBAEA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-127620" y="4659242"/>
                    <a:ext cx="2145503" cy="930452"/>
                  </a:xfrm>
                  <a:prstGeom prst="rect">
                    <a:avLst/>
                  </a:prstGeom>
                  <a:solidFill>
                    <a:srgbClr val="00B050"/>
                  </a:solidFill>
                  <a:ln>
                    <a:solidFill>
                      <a:srgbClr val="00B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9" name="Rectangle 8">
                    <a:extLst>
                      <a:ext uri="{FF2B5EF4-FFF2-40B4-BE49-F238E27FC236}">
                        <a16:creationId xmlns:a16="http://schemas.microsoft.com/office/drawing/2014/main" id="{28C60A55-29B1-8E41-8612-6687F0C7BA31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1652400" y="5354720"/>
                    <a:ext cx="754544" cy="930452"/>
                  </a:xfrm>
                  <a:prstGeom prst="rect">
                    <a:avLst/>
                  </a:prstGeom>
                  <a:solidFill>
                    <a:srgbClr val="C00000"/>
                  </a:solidFill>
                  <a:ln>
                    <a:solidFill>
                      <a:srgbClr val="C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F4B7BA13-E195-2D4E-9F69-533CD6394595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-372633" y="6606022"/>
                    <a:ext cx="2567139" cy="36327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solidFill>
                          <a:schemeClr val="bg1"/>
                        </a:solidFill>
                      </a:rPr>
                      <a:t>Functional</a:t>
                    </a:r>
                  </a:p>
                </p:txBody>
              </p:sp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CBBBA5C0-CC89-8F47-BCD1-C1EDFBD0BB7A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681303" y="6816756"/>
                    <a:ext cx="2567139" cy="36327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solidFill>
                          <a:schemeClr val="bg1"/>
                        </a:solidFill>
                      </a:rPr>
                      <a:t>Non Functional</a:t>
                    </a:r>
                  </a:p>
                </p:txBody>
              </p:sp>
            </p:grpSp>
          </p:grp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947973A6-E225-4447-9954-8BD85EB2790D}"/>
                  </a:ext>
                </a:extLst>
              </p:cNvPr>
              <p:cNvGrpSpPr/>
              <p:nvPr/>
            </p:nvGrpSpPr>
            <p:grpSpPr>
              <a:xfrm>
                <a:off x="307250" y="3429000"/>
                <a:ext cx="6563247" cy="2572170"/>
                <a:chOff x="-310728" y="3789149"/>
                <a:chExt cx="6563247" cy="2572170"/>
              </a:xfrm>
            </p:grpSpPr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90A56903-341A-D44D-BEC3-CEEA1CF9D550}"/>
                    </a:ext>
                  </a:extLst>
                </p:cNvPr>
                <p:cNvSpPr/>
                <p:nvPr/>
              </p:nvSpPr>
              <p:spPr>
                <a:xfrm>
                  <a:off x="2081750" y="4181957"/>
                  <a:ext cx="4170769" cy="314542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4F85B660-AE62-C84B-9A84-D082A25DEE90}"/>
                    </a:ext>
                  </a:extLst>
                </p:cNvPr>
                <p:cNvSpPr txBox="1"/>
                <p:nvPr/>
              </p:nvSpPr>
              <p:spPr>
                <a:xfrm>
                  <a:off x="-310728" y="4143498"/>
                  <a:ext cx="2392478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1600" dirty="0">
                      <a:solidFill>
                        <a:schemeClr val="bg1"/>
                      </a:solidFill>
                    </a:rPr>
                    <a:t>Enough</a:t>
                  </a:r>
                </a:p>
              </p:txBody>
            </p:sp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07E32D39-BE53-D64E-9C9D-C10B2BC5DB1A}"/>
                    </a:ext>
                  </a:extLst>
                </p:cNvPr>
                <p:cNvSpPr/>
                <p:nvPr/>
              </p:nvSpPr>
              <p:spPr>
                <a:xfrm>
                  <a:off x="2081751" y="4653240"/>
                  <a:ext cx="2613818" cy="314543"/>
                </a:xfrm>
                <a:prstGeom prst="rect">
                  <a:avLst/>
                </a:prstGeom>
                <a:solidFill>
                  <a:srgbClr val="C00000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F976BEDE-225E-9B4C-BC0F-1E60DF0C67FD}"/>
                    </a:ext>
                  </a:extLst>
                </p:cNvPr>
                <p:cNvSpPr/>
                <p:nvPr/>
              </p:nvSpPr>
              <p:spPr>
                <a:xfrm>
                  <a:off x="2081750" y="5117752"/>
                  <a:ext cx="1394618" cy="314543"/>
                </a:xfrm>
                <a:prstGeom prst="rect">
                  <a:avLst/>
                </a:prstGeom>
                <a:solidFill>
                  <a:srgbClr val="C00000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D0D0DC87-9D69-FA40-BBA2-05637B3CDF38}"/>
                    </a:ext>
                  </a:extLst>
                </p:cNvPr>
                <p:cNvSpPr/>
                <p:nvPr/>
              </p:nvSpPr>
              <p:spPr>
                <a:xfrm>
                  <a:off x="2081750" y="5582264"/>
                  <a:ext cx="1163958" cy="314543"/>
                </a:xfrm>
                <a:prstGeom prst="rect">
                  <a:avLst/>
                </a:prstGeom>
                <a:solidFill>
                  <a:srgbClr val="C00000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E1CD4354-4763-C147-A9A4-EA162C36D420}"/>
                    </a:ext>
                  </a:extLst>
                </p:cNvPr>
                <p:cNvSpPr/>
                <p:nvPr/>
              </p:nvSpPr>
              <p:spPr>
                <a:xfrm>
                  <a:off x="2081750" y="6046776"/>
                  <a:ext cx="513169" cy="314543"/>
                </a:xfrm>
                <a:prstGeom prst="rect">
                  <a:avLst/>
                </a:prstGeom>
                <a:solidFill>
                  <a:srgbClr val="C00000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16614BEA-E63C-7D44-B2D4-ED326DB65036}"/>
                    </a:ext>
                  </a:extLst>
                </p:cNvPr>
                <p:cNvSpPr txBox="1"/>
                <p:nvPr/>
              </p:nvSpPr>
              <p:spPr>
                <a:xfrm>
                  <a:off x="-310728" y="4607070"/>
                  <a:ext cx="2392478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1600" dirty="0">
                      <a:solidFill>
                        <a:schemeClr val="bg1"/>
                      </a:solidFill>
                    </a:rPr>
                    <a:t>Insufficient</a:t>
                  </a:r>
                </a:p>
              </p:txBody>
            </p:sp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2C421175-9CD8-744A-986A-973E8B69FADC}"/>
                    </a:ext>
                  </a:extLst>
                </p:cNvPr>
                <p:cNvSpPr txBox="1"/>
                <p:nvPr/>
              </p:nvSpPr>
              <p:spPr>
                <a:xfrm>
                  <a:off x="-310728" y="5067834"/>
                  <a:ext cx="2392478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1600" dirty="0">
                      <a:solidFill>
                        <a:schemeClr val="bg1"/>
                      </a:solidFill>
                    </a:rPr>
                    <a:t>Dry</a:t>
                  </a:r>
                </a:p>
              </p:txBody>
            </p:sp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A23E87F1-EE11-394E-802F-1C2C22677C42}"/>
                    </a:ext>
                  </a:extLst>
                </p:cNvPr>
                <p:cNvSpPr txBox="1"/>
                <p:nvPr/>
              </p:nvSpPr>
              <p:spPr>
                <a:xfrm>
                  <a:off x="-310728" y="5536543"/>
                  <a:ext cx="2392478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1600" dirty="0">
                      <a:solidFill>
                        <a:schemeClr val="bg1"/>
                      </a:solidFill>
                    </a:rPr>
                    <a:t>Seasonal</a:t>
                  </a:r>
                </a:p>
              </p:txBody>
            </p:sp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F8446089-7B7D-594F-AD37-EDF1DF46F9E8}"/>
                    </a:ext>
                  </a:extLst>
                </p:cNvPr>
                <p:cNvSpPr txBox="1"/>
                <p:nvPr/>
              </p:nvSpPr>
              <p:spPr>
                <a:xfrm>
                  <a:off x="-304844" y="5995874"/>
                  <a:ext cx="2392478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1600" dirty="0">
                      <a:solidFill>
                        <a:schemeClr val="bg1"/>
                      </a:solidFill>
                    </a:rPr>
                    <a:t>Unknown</a:t>
                  </a:r>
                </a:p>
              </p:txBody>
            </p:sp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1136782A-D666-8348-90E0-E3265900B884}"/>
                    </a:ext>
                  </a:extLst>
                </p:cNvPr>
                <p:cNvSpPr txBox="1"/>
                <p:nvPr/>
              </p:nvSpPr>
              <p:spPr>
                <a:xfrm>
                  <a:off x="341820" y="3789149"/>
                  <a:ext cx="5344357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u="sng" dirty="0">
                      <a:solidFill>
                        <a:schemeClr val="bg1"/>
                      </a:solidFill>
                    </a:rPr>
                    <a:t>Amount of Static Head by Water Quantity</a:t>
                  </a:r>
                </a:p>
              </p:txBody>
            </p:sp>
          </p:grp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50F3F15-64C7-5645-B989-3F5E1B4020F1}"/>
                </a:ext>
              </a:extLst>
            </p:cNvPr>
            <p:cNvSpPr txBox="1"/>
            <p:nvPr/>
          </p:nvSpPr>
          <p:spPr>
            <a:xfrm>
              <a:off x="6094412" y="3748247"/>
              <a:ext cx="239247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30 FH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82D1014-A676-DB49-9A56-54D56F9BFAF5}"/>
                </a:ext>
              </a:extLst>
            </p:cNvPr>
            <p:cNvSpPr txBox="1"/>
            <p:nvPr/>
          </p:nvSpPr>
          <p:spPr>
            <a:xfrm>
              <a:off x="4491767" y="4243017"/>
              <a:ext cx="239247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28 FH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DEF0AE6F-B55D-A44E-9A07-EF79F10664B6}"/>
                </a:ext>
              </a:extLst>
            </p:cNvPr>
            <p:cNvSpPr txBox="1"/>
            <p:nvPr/>
          </p:nvSpPr>
          <p:spPr>
            <a:xfrm>
              <a:off x="3281707" y="4693694"/>
              <a:ext cx="239247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22 FH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B0B1ED1-9213-B742-851E-9EDD81C9E9CA}"/>
                </a:ext>
              </a:extLst>
            </p:cNvPr>
            <p:cNvSpPr txBox="1"/>
            <p:nvPr/>
          </p:nvSpPr>
          <p:spPr>
            <a:xfrm>
              <a:off x="3077333" y="5175978"/>
              <a:ext cx="239247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18 FH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CA60A923-8211-7240-89AC-3D47CDBB82C0}"/>
                </a:ext>
              </a:extLst>
            </p:cNvPr>
            <p:cNvSpPr txBox="1"/>
            <p:nvPr/>
          </p:nvSpPr>
          <p:spPr>
            <a:xfrm>
              <a:off x="2396296" y="5648164"/>
              <a:ext cx="239247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16 FH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D017FE7-7446-A047-B4B1-425889E8F0D0}"/>
                </a:ext>
              </a:extLst>
            </p:cNvPr>
            <p:cNvSpPr txBox="1"/>
            <p:nvPr/>
          </p:nvSpPr>
          <p:spPr>
            <a:xfrm>
              <a:off x="4413749" y="1229838"/>
              <a:ext cx="2392478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500" dirty="0">
                  <a:solidFill>
                    <a:schemeClr val="bg1"/>
                  </a:solidFill>
                </a:rPr>
                <a:t>31 FH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8F61A06-48F3-ED48-9B67-7F034891B2D4}"/>
                </a:ext>
              </a:extLst>
            </p:cNvPr>
            <p:cNvSpPr txBox="1"/>
            <p:nvPr/>
          </p:nvSpPr>
          <p:spPr>
            <a:xfrm>
              <a:off x="3141057" y="2285200"/>
              <a:ext cx="2392477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500" dirty="0">
                  <a:solidFill>
                    <a:schemeClr val="bg1"/>
                  </a:solidFill>
                </a:rPr>
                <a:t>23 FH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74346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455612" y="190500"/>
            <a:ext cx="9144001" cy="685800"/>
          </a:xfrm>
        </p:spPr>
        <p:txBody>
          <a:bodyPr/>
          <a:lstStyle/>
          <a:p>
            <a:r>
              <a:rPr lang="en-US" dirty="0"/>
              <a:t>Predicting Well Failure Can Save Lives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6558589" y="1816975"/>
            <a:ext cx="5047593" cy="4290849"/>
          </a:xfrm>
        </p:spPr>
        <p:txBody>
          <a:bodyPr>
            <a:normAutofit/>
          </a:bodyPr>
          <a:lstStyle/>
          <a:p>
            <a:r>
              <a:rPr lang="en-US" dirty="0"/>
              <a:t>Tanzania has almost </a:t>
            </a:r>
            <a:r>
              <a:rPr lang="en-US" dirty="0">
                <a:solidFill>
                  <a:srgbClr val="FF0000"/>
                </a:solidFill>
              </a:rPr>
              <a:t>60,000 water wells</a:t>
            </a:r>
            <a:r>
              <a:rPr lang="en-US" dirty="0"/>
              <a:t> in dataset with </a:t>
            </a:r>
            <a:r>
              <a:rPr lang="en-US" dirty="0">
                <a:solidFill>
                  <a:srgbClr val="FF0000"/>
                </a:solidFill>
              </a:rPr>
              <a:t>45% not functional</a:t>
            </a:r>
            <a:r>
              <a:rPr lang="en-US" dirty="0"/>
              <a:t>, leaving almost </a:t>
            </a:r>
            <a:r>
              <a:rPr lang="en-US" dirty="0">
                <a:solidFill>
                  <a:srgbClr val="FF0000"/>
                </a:solidFill>
              </a:rPr>
              <a:t>7M people without a reliable water source</a:t>
            </a:r>
          </a:p>
          <a:p>
            <a:r>
              <a:rPr lang="en-US" dirty="0"/>
              <a:t>Humans can only live up to </a:t>
            </a:r>
            <a:r>
              <a:rPr lang="en-US" dirty="0">
                <a:solidFill>
                  <a:srgbClr val="FF0000"/>
                </a:solidFill>
              </a:rPr>
              <a:t>3 days without water</a:t>
            </a:r>
          </a:p>
          <a:p>
            <a:r>
              <a:rPr lang="en-US" dirty="0"/>
              <a:t>Ability to predict water well failures and respond quickly can be the </a:t>
            </a:r>
            <a:r>
              <a:rPr lang="en-US" dirty="0">
                <a:solidFill>
                  <a:srgbClr val="FF0000"/>
                </a:solidFill>
              </a:rPr>
              <a:t>difference between life and death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FFCC976-23A2-6F48-A324-424B39D490D4}"/>
              </a:ext>
            </a:extLst>
          </p:cNvPr>
          <p:cNvGrpSpPr/>
          <p:nvPr/>
        </p:nvGrpSpPr>
        <p:grpSpPr>
          <a:xfrm>
            <a:off x="487332" y="999465"/>
            <a:ext cx="5397820" cy="5668034"/>
            <a:chOff x="487332" y="999465"/>
            <a:chExt cx="5397820" cy="5668034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26704C0B-0574-304C-B4BB-F795A883EBF6}"/>
                </a:ext>
              </a:extLst>
            </p:cNvPr>
            <p:cNvGrpSpPr/>
            <p:nvPr/>
          </p:nvGrpSpPr>
          <p:grpSpPr>
            <a:xfrm>
              <a:off x="582642" y="1522685"/>
              <a:ext cx="5302510" cy="5144814"/>
              <a:chOff x="582642" y="1522685"/>
              <a:chExt cx="5302510" cy="5144814"/>
            </a:xfrm>
          </p:grpSpPr>
          <p:pic>
            <p:nvPicPr>
              <p:cNvPr id="12" name="Picture 11" descr="Map&#10;&#10;Description automatically generated">
                <a:extLst>
                  <a:ext uri="{FF2B5EF4-FFF2-40B4-BE49-F238E27FC236}">
                    <a16:creationId xmlns:a16="http://schemas.microsoft.com/office/drawing/2014/main" id="{171844DE-BD09-6C41-90CE-0CE35ED509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2642" y="1522685"/>
                <a:ext cx="5302510" cy="5144814"/>
              </a:xfrm>
              <a:prstGeom prst="rect">
                <a:avLst/>
              </a:prstGeom>
            </p:spPr>
          </p:pic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593FD1F-DAAC-FD4D-BEA4-4DA3E2C2187D}"/>
                  </a:ext>
                </a:extLst>
              </p:cNvPr>
              <p:cNvSpPr txBox="1"/>
              <p:nvPr/>
            </p:nvSpPr>
            <p:spPr>
              <a:xfrm>
                <a:off x="1616680" y="3448761"/>
                <a:ext cx="2567138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200" b="1" dirty="0">
                    <a:solidFill>
                      <a:schemeClr val="bg1"/>
                    </a:solidFill>
                  </a:rPr>
                  <a:t>Tanzania</a:t>
                </a:r>
              </a:p>
            </p:txBody>
          </p:sp>
        </p:grp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D0A5C6A-CB3B-5447-BA2D-A99D52C34C1F}"/>
                </a:ext>
              </a:extLst>
            </p:cNvPr>
            <p:cNvSpPr/>
            <p:nvPr/>
          </p:nvSpPr>
          <p:spPr>
            <a:xfrm>
              <a:off x="487332" y="999465"/>
              <a:ext cx="527580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Non-Functional wells that support over 1,000 citizens </a:t>
              </a:r>
            </a:p>
            <a:p>
              <a:r>
                <a:rPr lang="en-US" sz="1000" dirty="0"/>
                <a:t>Sized by population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39132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BF2E0F8A-27EB-C243-8109-2A40BE659330}"/>
              </a:ext>
            </a:extLst>
          </p:cNvPr>
          <p:cNvGrpSpPr/>
          <p:nvPr/>
        </p:nvGrpSpPr>
        <p:grpSpPr>
          <a:xfrm>
            <a:off x="1873187" y="825889"/>
            <a:ext cx="6054435" cy="4844424"/>
            <a:chOff x="319595" y="1074463"/>
            <a:chExt cx="6054435" cy="4844424"/>
          </a:xfrm>
        </p:grpSpPr>
        <p:pic>
          <p:nvPicPr>
            <p:cNvPr id="33" name="Picture 32" descr="Chart, line chart&#10;&#10;Description automatically generated">
              <a:extLst>
                <a:ext uri="{FF2B5EF4-FFF2-40B4-BE49-F238E27FC236}">
                  <a16:creationId xmlns:a16="http://schemas.microsoft.com/office/drawing/2014/main" id="{56D967F1-BD80-DB46-B69C-7E18FBC557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5612" y="1474573"/>
              <a:ext cx="5918418" cy="4444314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6C7B4E7-59CF-F544-8F94-84F7C4ADBD0A}"/>
                </a:ext>
              </a:extLst>
            </p:cNvPr>
            <p:cNvSpPr txBox="1"/>
            <p:nvPr/>
          </p:nvSpPr>
          <p:spPr>
            <a:xfrm>
              <a:off x="319595" y="1074463"/>
              <a:ext cx="460751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Percent Non-Functional by Well Age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4820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1732660A-EB2B-E542-AD5C-1746A7B71298}"/>
              </a:ext>
            </a:extLst>
          </p:cNvPr>
          <p:cNvGrpSpPr/>
          <p:nvPr/>
        </p:nvGrpSpPr>
        <p:grpSpPr>
          <a:xfrm>
            <a:off x="2265074" y="790545"/>
            <a:ext cx="4062054" cy="5276910"/>
            <a:chOff x="2265074" y="1450461"/>
            <a:chExt cx="4062054" cy="5276910"/>
          </a:xfrm>
        </p:grpSpPr>
        <p:pic>
          <p:nvPicPr>
            <p:cNvPr id="4" name="Picture 3" descr="Chart&#10;&#10;Description automatically generated">
              <a:extLst>
                <a:ext uri="{FF2B5EF4-FFF2-40B4-BE49-F238E27FC236}">
                  <a16:creationId xmlns:a16="http://schemas.microsoft.com/office/drawing/2014/main" id="{6E131660-AB53-EC46-93B9-A5E8DC7723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53164" y="1850571"/>
              <a:ext cx="3973963" cy="487680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FB1FF56-1EBB-9B42-845A-986F762DE5CB}"/>
                </a:ext>
              </a:extLst>
            </p:cNvPr>
            <p:cNvSpPr txBox="1"/>
            <p:nvPr/>
          </p:nvSpPr>
          <p:spPr>
            <a:xfrm>
              <a:off x="2265074" y="1450461"/>
              <a:ext cx="406205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Random Forest Model Results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53407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455612" y="190500"/>
            <a:ext cx="9144001" cy="685800"/>
          </a:xfrm>
        </p:spPr>
        <p:txBody>
          <a:bodyPr/>
          <a:lstStyle/>
          <a:p>
            <a:r>
              <a:rPr lang="en-US" dirty="0"/>
              <a:t>Data Quality a Potential Issue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5825443" y="1400352"/>
            <a:ext cx="5047593" cy="2322729"/>
          </a:xfrm>
        </p:spPr>
        <p:txBody>
          <a:bodyPr>
            <a:normAutofit/>
          </a:bodyPr>
          <a:lstStyle/>
          <a:p>
            <a:r>
              <a:rPr lang="en-US" dirty="0"/>
              <a:t>Almost </a:t>
            </a:r>
            <a:r>
              <a:rPr lang="en-US" dirty="0">
                <a:solidFill>
                  <a:srgbClr val="FF0000"/>
                </a:solidFill>
              </a:rPr>
              <a:t>18,000 water wells with zeros</a:t>
            </a:r>
            <a:r>
              <a:rPr lang="en-US" dirty="0"/>
              <a:t> for population, head, well elevation and construction year</a:t>
            </a:r>
          </a:p>
          <a:p>
            <a:r>
              <a:rPr lang="en-US" dirty="0">
                <a:solidFill>
                  <a:srgbClr val="FF0000"/>
                </a:solidFill>
              </a:rPr>
              <a:t>Recommendation: </a:t>
            </a:r>
            <a:r>
              <a:rPr lang="en-US" dirty="0"/>
              <a:t>Improving data quality can drastically improve modeling performance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4C1E8B5-670B-2248-A28E-2BB5B1CDC103}"/>
              </a:ext>
            </a:extLst>
          </p:cNvPr>
          <p:cNvSpPr txBox="1"/>
          <p:nvPr/>
        </p:nvSpPr>
        <p:spPr>
          <a:xfrm>
            <a:off x="-716295" y="470943"/>
            <a:ext cx="6611013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5000" b="1" dirty="0"/>
              <a:t>18K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74B2D73-F8F3-0243-8969-6F0C2656D16A}"/>
              </a:ext>
            </a:extLst>
          </p:cNvPr>
          <p:cNvGrpSpPr/>
          <p:nvPr/>
        </p:nvGrpSpPr>
        <p:grpSpPr>
          <a:xfrm>
            <a:off x="357955" y="3723081"/>
            <a:ext cx="7560928" cy="3005334"/>
            <a:chOff x="782663" y="3505297"/>
            <a:chExt cx="5395980" cy="300533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0D08CA33-E0BD-8F49-8B21-DA30D53627FC}"/>
                </a:ext>
              </a:extLst>
            </p:cNvPr>
            <p:cNvGrpSpPr/>
            <p:nvPr/>
          </p:nvGrpSpPr>
          <p:grpSpPr>
            <a:xfrm>
              <a:off x="782663" y="3505297"/>
              <a:ext cx="5294330" cy="3005334"/>
              <a:chOff x="72523" y="2770755"/>
              <a:chExt cx="6458296" cy="4158469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2C875771-F77F-6547-B3E7-FDF1617C74B8}"/>
                  </a:ext>
                </a:extLst>
              </p:cNvPr>
              <p:cNvGrpSpPr/>
              <p:nvPr/>
            </p:nvGrpSpPr>
            <p:grpSpPr>
              <a:xfrm>
                <a:off x="72523" y="2770755"/>
                <a:ext cx="6458296" cy="4158469"/>
                <a:chOff x="72523" y="2770755"/>
                <a:chExt cx="6458296" cy="4158469"/>
              </a:xfrm>
            </p:grpSpPr>
            <p:grpSp>
              <p:nvGrpSpPr>
                <p:cNvPr id="12" name="Group 11">
                  <a:extLst>
                    <a:ext uri="{FF2B5EF4-FFF2-40B4-BE49-F238E27FC236}">
                      <a16:creationId xmlns:a16="http://schemas.microsoft.com/office/drawing/2014/main" id="{C49FA411-3D3C-2D48-97F8-AC7BB3E20B03}"/>
                    </a:ext>
                  </a:extLst>
                </p:cNvPr>
                <p:cNvGrpSpPr/>
                <p:nvPr/>
              </p:nvGrpSpPr>
              <p:grpSpPr>
                <a:xfrm>
                  <a:off x="149468" y="3425709"/>
                  <a:ext cx="6381351" cy="3503515"/>
                  <a:chOff x="149468" y="3425709"/>
                  <a:chExt cx="6381351" cy="3503515"/>
                </a:xfrm>
              </p:grpSpPr>
              <p:cxnSp>
                <p:nvCxnSpPr>
                  <p:cNvPr id="16" name="Straight Connector 15">
                    <a:extLst>
                      <a:ext uri="{FF2B5EF4-FFF2-40B4-BE49-F238E27FC236}">
                        <a16:creationId xmlns:a16="http://schemas.microsoft.com/office/drawing/2014/main" id="{690F1A6E-EC0F-184C-942C-D2910AB5652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934096" y="5828002"/>
                    <a:ext cx="5434912" cy="0"/>
                  </a:xfrm>
                  <a:prstGeom prst="line">
                    <a:avLst/>
                  </a:prstGeom>
                  <a:ln w="6350">
                    <a:solidFill>
                      <a:schemeClr val="tx1">
                        <a:lumMod val="8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" name="Straight Connector 17">
                    <a:extLst>
                      <a:ext uri="{FF2B5EF4-FFF2-40B4-BE49-F238E27FC236}">
                        <a16:creationId xmlns:a16="http://schemas.microsoft.com/office/drawing/2014/main" id="{1FFBFE26-BEDC-9C44-B382-3218010162A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958910" y="4650336"/>
                    <a:ext cx="5410098" cy="0"/>
                  </a:xfrm>
                  <a:prstGeom prst="line">
                    <a:avLst/>
                  </a:prstGeom>
                  <a:ln w="6350">
                    <a:solidFill>
                      <a:schemeClr val="tx1">
                        <a:lumMod val="8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19" name="Group 18">
                    <a:extLst>
                      <a:ext uri="{FF2B5EF4-FFF2-40B4-BE49-F238E27FC236}">
                        <a16:creationId xmlns:a16="http://schemas.microsoft.com/office/drawing/2014/main" id="{F3EA4DC9-CE66-7B4F-BD76-DB65E9777FA8}"/>
                      </a:ext>
                    </a:extLst>
                  </p:cNvPr>
                  <p:cNvGrpSpPr/>
                  <p:nvPr/>
                </p:nvGrpSpPr>
                <p:grpSpPr>
                  <a:xfrm>
                    <a:off x="149468" y="3425709"/>
                    <a:ext cx="6381351" cy="3503515"/>
                    <a:chOff x="149468" y="3425709"/>
                    <a:chExt cx="6381351" cy="3503515"/>
                  </a:xfrm>
                </p:grpSpPr>
                <p:grpSp>
                  <p:nvGrpSpPr>
                    <p:cNvPr id="22" name="Group 21">
                      <a:extLst>
                        <a:ext uri="{FF2B5EF4-FFF2-40B4-BE49-F238E27FC236}">
                          <a16:creationId xmlns:a16="http://schemas.microsoft.com/office/drawing/2014/main" id="{AA75D645-E056-364F-B609-24D235E50A1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12662" y="3425709"/>
                      <a:ext cx="5618157" cy="3248763"/>
                      <a:chOff x="990730" y="3564446"/>
                      <a:chExt cx="4996299" cy="2889167"/>
                    </a:xfrm>
                  </p:grpSpPr>
                  <p:pic>
                    <p:nvPicPr>
                      <p:cNvPr id="27" name="Picture 26" descr="Chart, histogram&#10;&#10;Description automatically generated">
                        <a:extLst>
                          <a:ext uri="{FF2B5EF4-FFF2-40B4-BE49-F238E27FC236}">
                            <a16:creationId xmlns:a16="http://schemas.microsoft.com/office/drawing/2014/main" id="{2346279E-1D86-2747-8114-62C5106E827C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3">
                        <a:duotone>
                          <a:prstClr val="black"/>
                          <a:schemeClr val="tx1">
                            <a:tint val="45000"/>
                            <a:satMod val="400000"/>
                          </a:schemeClr>
                        </a:duotone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4">
                                <a14:imgEffect>
                                  <a14:backgroundRemoval t="9717" b="95818" l="10000" r="94000">
                                    <a14:foregroundMark x1="13630" y1="95572" x2="13630" y2="95572"/>
                                    <a14:foregroundMark x1="17481" y1="95572" x2="17481" y2="95572"/>
                                    <a14:foregroundMark x1="23630" y1="95572" x2="23630" y2="95572"/>
                                    <a14:foregroundMark x1="28148" y1="93604" x2="28148" y2="93604"/>
                                    <a14:foregroundMark x1="46593" y1="89791" x2="46593" y2="89791"/>
                                    <a14:foregroundMark x1="62889" y1="86839" x2="62889" y2="86839"/>
                                    <a14:foregroundMark x1="68296" y1="84871" x2="68296" y2="84871"/>
                                    <a14:foregroundMark x1="81630" y1="82411" x2="81630" y2="82411"/>
                                    <a14:foregroundMark x1="94000" y1="81919" x2="94000" y2="81919"/>
                                    <a14:foregroundMark x1="88963" y1="80197" x2="88963" y2="80197"/>
                                    <a14:foregroundMark x1="73630" y1="82903" x2="73630" y2="82903"/>
                                    <a14:foregroundMark x1="77407" y1="82657" x2="77407" y2="82657"/>
                                    <a14:foregroundMark x1="46000" y1="90898" x2="46000" y2="90898"/>
                                    <a14:foregroundMark x1="36148" y1="84133" x2="36148" y2="84133"/>
                                    <a14:foregroundMark x1="39481" y1="82657" x2="39481" y2="82657"/>
                                    <a14:foregroundMark x1="37852" y1="81181" x2="37704" y2="81919"/>
                                    <a14:foregroundMark x1="37778" y1="83641" x2="38370" y2="94957"/>
                                    <a14:foregroundMark x1="38148" y1="95818" x2="37704" y2="88807"/>
                                    <a14:foregroundMark x1="37704" y1="88807" x2="38148" y2="86224"/>
                                    <a14:foregroundMark x1="37926" y1="84625" x2="38222" y2="93481"/>
                                    <a14:foregroundMark x1="37926" y1="83272" x2="38444" y2="95449"/>
                                  </a14:backgroundRemoval>
                                </a14:imgEffect>
                                <a14:imgEffect>
                                  <a14:sharpenSoften amount="50000"/>
                                </a14:imgEffect>
                                <a14:imgEffect>
                                  <a14:colorTemperature colorTemp="4700"/>
                                </a14:imgEffect>
                                <a14:imgEffect>
                                  <a14:brightnessContrast bright="40000" contrast="40000"/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990730" y="4302849"/>
                        <a:ext cx="4852398" cy="2150764"/>
                      </a:xfrm>
                      <a:prstGeom prst="rect">
                        <a:avLst/>
                      </a:prstGeom>
                    </p:spPr>
                  </p:pic>
                  <p:grpSp>
                    <p:nvGrpSpPr>
                      <p:cNvPr id="28" name="Group 27">
                        <a:extLst>
                          <a:ext uri="{FF2B5EF4-FFF2-40B4-BE49-F238E27FC236}">
                            <a16:creationId xmlns:a16="http://schemas.microsoft.com/office/drawing/2014/main" id="{A34C0755-610E-694E-AD96-B039E0233F4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90896" y="3564446"/>
                        <a:ext cx="4996133" cy="2813602"/>
                        <a:chOff x="747223" y="3607657"/>
                        <a:chExt cx="4996133" cy="2813602"/>
                      </a:xfrm>
                    </p:grpSpPr>
                    <p:cxnSp>
                      <p:nvCxnSpPr>
                        <p:cNvPr id="29" name="Straight Connector 28">
                          <a:extLst>
                            <a:ext uri="{FF2B5EF4-FFF2-40B4-BE49-F238E27FC236}">
                              <a16:creationId xmlns:a16="http://schemas.microsoft.com/office/drawing/2014/main" id="{D4151DF3-6D59-504C-90F4-80B7A3C781C2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>
                          <a:off x="766119" y="3607657"/>
                          <a:ext cx="0" cy="2812736"/>
                        </a:xfrm>
                        <a:prstGeom prst="line">
                          <a:avLst/>
                        </a:prstGeom>
                        <a:ln w="38100">
                          <a:solidFill>
                            <a:schemeClr val="tx1">
                              <a:lumMod val="65000"/>
                            </a:schemeClr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30" name="Straight Connector 29">
                          <a:extLst>
                            <a:ext uri="{FF2B5EF4-FFF2-40B4-BE49-F238E27FC236}">
                              <a16:creationId xmlns:a16="http://schemas.microsoft.com/office/drawing/2014/main" id="{DD44097B-9DB8-A64D-8B97-3313D695C63F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H="1">
                          <a:off x="747223" y="6421259"/>
                          <a:ext cx="4996133" cy="0"/>
                        </a:xfrm>
                        <a:prstGeom prst="line">
                          <a:avLst/>
                        </a:prstGeom>
                        <a:ln w="38100">
                          <a:solidFill>
                            <a:schemeClr val="tx1">
                              <a:lumMod val="65000"/>
                            </a:schemeClr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</p:grpSp>
                <p:sp>
                  <p:nvSpPr>
                    <p:cNvPr id="23" name="TextBox 22">
                      <a:extLst>
                        <a:ext uri="{FF2B5EF4-FFF2-40B4-BE49-F238E27FC236}">
                          <a16:creationId xmlns:a16="http://schemas.microsoft.com/office/drawing/2014/main" id="{94C6F702-E5E4-7848-8302-3F865A2B3E6D}"/>
                        </a:ext>
                      </a:extLst>
                    </p:cNvPr>
                    <p:cNvSpPr txBox="1"/>
                    <p:nvPr/>
                  </p:nvSpPr>
                  <p:spPr>
                    <a:xfrm rot="16200000">
                      <a:off x="-537232" y="4601792"/>
                      <a:ext cx="1681177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1400" dirty="0"/>
                        <a:t>Well Count</a:t>
                      </a:r>
                    </a:p>
                  </p:txBody>
                </p:sp>
                <p:sp>
                  <p:nvSpPr>
                    <p:cNvPr id="24" name="TextBox 23">
                      <a:extLst>
                        <a:ext uri="{FF2B5EF4-FFF2-40B4-BE49-F238E27FC236}">
                          <a16:creationId xmlns:a16="http://schemas.microsoft.com/office/drawing/2014/main" id="{FB4A64F6-1CAB-DB43-97EE-85292A73453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339847" y="6588529"/>
                      <a:ext cx="646809" cy="34069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1000" dirty="0"/>
                        <a:t>1955</a:t>
                      </a:r>
                    </a:p>
                  </p:txBody>
                </p:sp>
                <p:sp>
                  <p:nvSpPr>
                    <p:cNvPr id="25" name="TextBox 24">
                      <a:extLst>
                        <a:ext uri="{FF2B5EF4-FFF2-40B4-BE49-F238E27FC236}">
                          <a16:creationId xmlns:a16="http://schemas.microsoft.com/office/drawing/2014/main" id="{CE997820-5102-9D44-B082-BAF9FD9122F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784387" y="6588529"/>
                      <a:ext cx="535655" cy="34069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1000" dirty="0"/>
                        <a:t>2015</a:t>
                      </a:r>
                    </a:p>
                  </p:txBody>
                </p:sp>
                <p:sp>
                  <p:nvSpPr>
                    <p:cNvPr id="26" name="TextBox 25">
                      <a:extLst>
                        <a:ext uri="{FF2B5EF4-FFF2-40B4-BE49-F238E27FC236}">
                          <a16:creationId xmlns:a16="http://schemas.microsoft.com/office/drawing/2014/main" id="{75F24F70-7087-F949-AF61-80A24336EC7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769358" y="6588526"/>
                      <a:ext cx="646810" cy="34069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1000" dirty="0"/>
                        <a:t>2000</a:t>
                      </a:r>
                    </a:p>
                  </p:txBody>
                </p:sp>
              </p:grpSp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D0F67E09-E258-E048-B53E-DD5B44B964D4}"/>
                      </a:ext>
                    </a:extLst>
                  </p:cNvPr>
                  <p:cNvSpPr txBox="1"/>
                  <p:nvPr/>
                </p:nvSpPr>
                <p:spPr>
                  <a:xfrm>
                    <a:off x="237059" y="4447904"/>
                    <a:ext cx="721853" cy="42587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400" dirty="0"/>
                      <a:t>12.5k</a:t>
                    </a:r>
                  </a:p>
                </p:txBody>
              </p:sp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3E670156-6164-754B-A299-3FA670E3DE3F}"/>
                      </a:ext>
                    </a:extLst>
                  </p:cNvPr>
                  <p:cNvSpPr txBox="1"/>
                  <p:nvPr/>
                </p:nvSpPr>
                <p:spPr>
                  <a:xfrm>
                    <a:off x="438308" y="5658785"/>
                    <a:ext cx="594756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400" dirty="0"/>
                      <a:t>5k</a:t>
                    </a:r>
                  </a:p>
                </p:txBody>
              </p:sp>
            </p:grpSp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D6BDA082-195D-F342-B6A8-1525AD5AC024}"/>
                    </a:ext>
                  </a:extLst>
                </p:cNvPr>
                <p:cNvSpPr txBox="1"/>
                <p:nvPr/>
              </p:nvSpPr>
              <p:spPr>
                <a:xfrm>
                  <a:off x="72523" y="2770755"/>
                  <a:ext cx="3030993" cy="42587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Distribution of Well Construction Year</a:t>
                  </a:r>
                </a:p>
              </p:txBody>
            </p:sp>
          </p:grp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660E108-643E-4642-989C-58B8C45C9B92}"/>
                  </a:ext>
                </a:extLst>
              </p:cNvPr>
              <p:cNvSpPr/>
              <p:nvPr/>
            </p:nvSpPr>
            <p:spPr>
              <a:xfrm rot="16200000">
                <a:off x="-466703" y="4870807"/>
                <a:ext cx="3162819" cy="209828"/>
              </a:xfrm>
              <a:prstGeom prst="rect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01B4D12-A78D-584B-9CCC-C078DC21DACD}"/>
                  </a:ext>
                </a:extLst>
              </p:cNvPr>
              <p:cNvSpPr txBox="1"/>
              <p:nvPr/>
            </p:nvSpPr>
            <p:spPr>
              <a:xfrm>
                <a:off x="857725" y="6594955"/>
                <a:ext cx="482123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/>
                  <a:t>0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3CAF0BC-3979-4F4E-80C8-5E158E1F18C5}"/>
                  </a:ext>
                </a:extLst>
              </p:cNvPr>
              <p:cNvSpPr txBox="1"/>
              <p:nvPr/>
            </p:nvSpPr>
            <p:spPr>
              <a:xfrm>
                <a:off x="817328" y="3072102"/>
                <a:ext cx="59475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/>
                  <a:t>19k</a:t>
                </a:r>
              </a:p>
            </p:txBody>
          </p:sp>
          <p:sp>
            <p:nvSpPr>
              <p:cNvPr id="10" name="Bent Arrow 9">
                <a:extLst>
                  <a:ext uri="{FF2B5EF4-FFF2-40B4-BE49-F238E27FC236}">
                    <a16:creationId xmlns:a16="http://schemas.microsoft.com/office/drawing/2014/main" id="{46421C41-AF93-464D-901F-6B4E3EFB3449}"/>
                  </a:ext>
                </a:extLst>
              </p:cNvPr>
              <p:cNvSpPr/>
              <p:nvPr/>
            </p:nvSpPr>
            <p:spPr>
              <a:xfrm rot="5400000">
                <a:off x="2401277" y="3121590"/>
                <a:ext cx="922716" cy="2908367"/>
              </a:xfrm>
              <a:prstGeom prst="ben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369CD59-4B49-9640-BD97-C7387B641D27}"/>
                  </a:ext>
                </a:extLst>
              </p:cNvPr>
              <p:cNvSpPr txBox="1"/>
              <p:nvPr/>
            </p:nvSpPr>
            <p:spPr>
              <a:xfrm>
                <a:off x="989035" y="4029679"/>
                <a:ext cx="333476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/>
                  <a:t>Random Imputation</a:t>
                </a:r>
              </a:p>
            </p:txBody>
          </p:sp>
        </p:grp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74019118-9FEA-3942-90A0-7B95B75891A9}"/>
                </a:ext>
              </a:extLst>
            </p:cNvPr>
            <p:cNvSpPr/>
            <p:nvPr/>
          </p:nvSpPr>
          <p:spPr>
            <a:xfrm>
              <a:off x="845737" y="3792263"/>
              <a:ext cx="5332906" cy="270402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2" name="Content Placeholder 13">
            <a:extLst>
              <a:ext uri="{FF2B5EF4-FFF2-40B4-BE49-F238E27FC236}">
                <a16:creationId xmlns:a16="http://schemas.microsoft.com/office/drawing/2014/main" id="{D591E704-EFB5-484A-A204-7080FCE63F6A}"/>
              </a:ext>
            </a:extLst>
          </p:cNvPr>
          <p:cNvSpPr txBox="1">
            <a:spLocks/>
          </p:cNvSpPr>
          <p:nvPr/>
        </p:nvSpPr>
        <p:spPr>
          <a:xfrm>
            <a:off x="8019497" y="4052080"/>
            <a:ext cx="4009746" cy="27040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Utilized </a:t>
            </a:r>
            <a:r>
              <a:rPr lang="en-US" dirty="0">
                <a:solidFill>
                  <a:srgbClr val="FF0000"/>
                </a:solidFill>
              </a:rPr>
              <a:t>random imputation </a:t>
            </a:r>
            <a:r>
              <a:rPr lang="en-US" dirty="0"/>
              <a:t>to convert zeros to non-zero values</a:t>
            </a:r>
          </a:p>
          <a:p>
            <a:r>
              <a:rPr lang="en-US" dirty="0">
                <a:solidFill>
                  <a:srgbClr val="FF0000"/>
                </a:solidFill>
              </a:rPr>
              <a:t>Outliers </a:t>
            </a:r>
            <a:r>
              <a:rPr lang="en-US" dirty="0"/>
              <a:t>and improbable values  in the </a:t>
            </a:r>
            <a:r>
              <a:rPr lang="en-US" dirty="0">
                <a:solidFill>
                  <a:srgbClr val="FF0000"/>
                </a:solidFill>
              </a:rPr>
              <a:t>head</a:t>
            </a:r>
            <a:r>
              <a:rPr lang="en-US" dirty="0"/>
              <a:t> that can skew results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9451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455612" y="190500"/>
            <a:ext cx="9144001" cy="685800"/>
          </a:xfrm>
        </p:spPr>
        <p:txBody>
          <a:bodyPr/>
          <a:lstStyle/>
          <a:p>
            <a:r>
              <a:rPr lang="en-US" dirty="0"/>
              <a:t>Analysis Overview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6901328" y="1808447"/>
            <a:ext cx="4953000" cy="3887620"/>
          </a:xfrm>
        </p:spPr>
        <p:txBody>
          <a:bodyPr>
            <a:normAutofit/>
          </a:bodyPr>
          <a:lstStyle/>
          <a:p>
            <a:r>
              <a:rPr lang="en-US" dirty="0"/>
              <a:t>Equated wells </a:t>
            </a:r>
            <a:r>
              <a:rPr lang="en-US" dirty="0">
                <a:solidFill>
                  <a:srgbClr val="FF0000"/>
                </a:solidFill>
              </a:rPr>
              <a:t>functioning at a reduced capacity</a:t>
            </a:r>
            <a:r>
              <a:rPr lang="en-US" dirty="0"/>
              <a:t> as </a:t>
            </a:r>
            <a:r>
              <a:rPr lang="en-US" dirty="0">
                <a:solidFill>
                  <a:srgbClr val="FF0000"/>
                </a:solidFill>
              </a:rPr>
              <a:t>not functioning </a:t>
            </a:r>
          </a:p>
          <a:p>
            <a:r>
              <a:rPr lang="en-US" dirty="0"/>
              <a:t>Prioritized finding all well failures, therefore accepting some false positives</a:t>
            </a:r>
          </a:p>
          <a:p>
            <a:r>
              <a:rPr lang="en-US" dirty="0"/>
              <a:t>Focused on models with high </a:t>
            </a:r>
            <a:r>
              <a:rPr lang="en-US" dirty="0">
                <a:solidFill>
                  <a:srgbClr val="FF0000"/>
                </a:solidFill>
              </a:rPr>
              <a:t>interpretability</a:t>
            </a:r>
            <a:r>
              <a:rPr lang="en-US" dirty="0"/>
              <a:t> to understand what drives well failures </a:t>
            </a:r>
          </a:p>
          <a:p>
            <a:endParaRPr lang="en-US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5210214-E613-F34A-ABD0-D5612E51EB66}"/>
              </a:ext>
            </a:extLst>
          </p:cNvPr>
          <p:cNvGrpSpPr/>
          <p:nvPr/>
        </p:nvGrpSpPr>
        <p:grpSpPr>
          <a:xfrm>
            <a:off x="44743" y="1232846"/>
            <a:ext cx="6344258" cy="2526705"/>
            <a:chOff x="29571" y="950320"/>
            <a:chExt cx="6344258" cy="2526705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A5429730-55CE-7E41-8EC9-FCB734924CD1}"/>
                </a:ext>
              </a:extLst>
            </p:cNvPr>
            <p:cNvGrpSpPr/>
            <p:nvPr/>
          </p:nvGrpSpPr>
          <p:grpSpPr>
            <a:xfrm>
              <a:off x="407024" y="1576862"/>
              <a:ext cx="3370313" cy="1900163"/>
              <a:chOff x="-124884" y="1673567"/>
              <a:chExt cx="4015953" cy="2264171"/>
            </a:xfrm>
          </p:grpSpPr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C7377E22-3B6D-9444-A18F-82F5FFAA3EB6}"/>
                  </a:ext>
                </a:extLst>
              </p:cNvPr>
              <p:cNvGrpSpPr/>
              <p:nvPr/>
            </p:nvGrpSpPr>
            <p:grpSpPr>
              <a:xfrm>
                <a:off x="-124884" y="1673567"/>
                <a:ext cx="3691882" cy="2264171"/>
                <a:chOff x="261594" y="1117521"/>
                <a:chExt cx="5112281" cy="3135279"/>
              </a:xfrm>
            </p:grpSpPr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E4926350-72A4-CC4A-BB1C-071B965C2CF7}"/>
                    </a:ext>
                  </a:extLst>
                </p:cNvPr>
                <p:cNvSpPr/>
                <p:nvPr/>
              </p:nvSpPr>
              <p:spPr>
                <a:xfrm rot="16200000">
                  <a:off x="573306" y="1673151"/>
                  <a:ext cx="1943716" cy="1050754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19C13C74-94C8-8F46-B4A8-7129E9E1E693}"/>
                    </a:ext>
                  </a:extLst>
                </p:cNvPr>
                <p:cNvSpPr/>
                <p:nvPr/>
              </p:nvSpPr>
              <p:spPr>
                <a:xfrm rot="16200000">
                  <a:off x="3394825" y="1983205"/>
                  <a:ext cx="1323604" cy="1050755"/>
                </a:xfrm>
                <a:prstGeom prst="rect">
                  <a:avLst/>
                </a:prstGeom>
                <a:solidFill>
                  <a:srgbClr val="C00000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080393F0-D76D-DE47-BCED-2404571D3B50}"/>
                    </a:ext>
                  </a:extLst>
                </p:cNvPr>
                <p:cNvSpPr txBox="1"/>
                <p:nvPr/>
              </p:nvSpPr>
              <p:spPr>
                <a:xfrm>
                  <a:off x="261594" y="3271335"/>
                  <a:ext cx="2567138" cy="43620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000" dirty="0"/>
                    <a:t>Functional</a:t>
                  </a:r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463A7672-AB04-F14A-BCA5-DCF036883E44}"/>
                    </a:ext>
                  </a:extLst>
                </p:cNvPr>
                <p:cNvSpPr txBox="1"/>
                <p:nvPr/>
              </p:nvSpPr>
              <p:spPr>
                <a:xfrm>
                  <a:off x="2806737" y="3271335"/>
                  <a:ext cx="2567138" cy="43620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000" dirty="0"/>
                    <a:t>Non Functional</a:t>
                  </a:r>
                </a:p>
              </p:txBody>
            </p:sp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0B29E47A-827D-DD42-AEE4-9A94AB1E5DE4}"/>
                    </a:ext>
                  </a:extLst>
                </p:cNvPr>
                <p:cNvSpPr/>
                <p:nvPr/>
              </p:nvSpPr>
              <p:spPr>
                <a:xfrm rot="16200000">
                  <a:off x="2662394" y="2524135"/>
                  <a:ext cx="277001" cy="1050755"/>
                </a:xfrm>
                <a:prstGeom prst="rect">
                  <a:avLst/>
                </a:prstGeom>
                <a:solidFill>
                  <a:srgbClr val="FFFF00"/>
                </a:solidFill>
                <a:ln>
                  <a:solidFill>
                    <a:srgbClr val="FFFF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BC20DE3B-FC36-4D44-8445-F34AA2FDE5FC}"/>
                    </a:ext>
                  </a:extLst>
                </p:cNvPr>
                <p:cNvSpPr txBox="1"/>
                <p:nvPr/>
              </p:nvSpPr>
              <p:spPr>
                <a:xfrm>
                  <a:off x="2070542" y="3271335"/>
                  <a:ext cx="1466550" cy="9814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000" dirty="0"/>
                    <a:t>Functional Needs Repair</a:t>
                  </a:r>
                </a:p>
              </p:txBody>
            </p:sp>
            <p:sp>
              <p:nvSpPr>
                <p:cNvPr id="2" name="U-Turn Arrow 1">
                  <a:extLst>
                    <a:ext uri="{FF2B5EF4-FFF2-40B4-BE49-F238E27FC236}">
                      <a16:creationId xmlns:a16="http://schemas.microsoft.com/office/drawing/2014/main" id="{C8435E03-6D70-AB4C-B89E-D30888960A8F}"/>
                    </a:ext>
                  </a:extLst>
                </p:cNvPr>
                <p:cNvSpPr/>
                <p:nvPr/>
              </p:nvSpPr>
              <p:spPr>
                <a:xfrm>
                  <a:off x="2690648" y="1117521"/>
                  <a:ext cx="1807780" cy="1841432"/>
                </a:xfrm>
                <a:prstGeom prst="uturnArrow">
                  <a:avLst>
                    <a:gd name="adj1" fmla="val 11342"/>
                    <a:gd name="adj2" fmla="val 25000"/>
                    <a:gd name="adj3" fmla="val 26443"/>
                    <a:gd name="adj4" fmla="val 43750"/>
                    <a:gd name="adj5" fmla="val 41355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3689A9E-263D-3E40-AAB3-9460E999DD17}"/>
                  </a:ext>
                </a:extLst>
              </p:cNvPr>
              <p:cNvSpPr txBox="1"/>
              <p:nvPr/>
            </p:nvSpPr>
            <p:spPr>
              <a:xfrm>
                <a:off x="1323931" y="1728909"/>
                <a:ext cx="2567138" cy="4412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/>
                  <a:t>4k</a:t>
                </a:r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D180881B-47C1-FB45-9895-7391EE4385DC}"/>
                </a:ext>
              </a:extLst>
            </p:cNvPr>
            <p:cNvGrpSpPr/>
            <p:nvPr/>
          </p:nvGrpSpPr>
          <p:grpSpPr>
            <a:xfrm>
              <a:off x="3637034" y="1099901"/>
              <a:ext cx="2736795" cy="1991380"/>
              <a:chOff x="358570" y="3570584"/>
              <a:chExt cx="4336401" cy="3155304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453FB007-8DA3-814E-907E-F0097575286F}"/>
                  </a:ext>
                </a:extLst>
              </p:cNvPr>
              <p:cNvGrpSpPr/>
              <p:nvPr/>
            </p:nvGrpSpPr>
            <p:grpSpPr>
              <a:xfrm>
                <a:off x="358570" y="3570584"/>
                <a:ext cx="4336401" cy="3155304"/>
                <a:chOff x="126176" y="3478845"/>
                <a:chExt cx="4336401" cy="3155304"/>
              </a:xfrm>
            </p:grpSpPr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CBB4B727-C7C8-7B46-8040-F42336DADC0C}"/>
                    </a:ext>
                  </a:extLst>
                </p:cNvPr>
                <p:cNvSpPr/>
                <p:nvPr/>
              </p:nvSpPr>
              <p:spPr>
                <a:xfrm rot="16200000">
                  <a:off x="487836" y="4666792"/>
                  <a:ext cx="1857827" cy="1203030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FE318568-C860-BE46-9930-B6B9E5532F38}"/>
                    </a:ext>
                  </a:extLst>
                </p:cNvPr>
                <p:cNvSpPr/>
                <p:nvPr/>
              </p:nvSpPr>
              <p:spPr>
                <a:xfrm rot="16200000">
                  <a:off x="2511305" y="4967058"/>
                  <a:ext cx="1257295" cy="1203027"/>
                </a:xfrm>
                <a:prstGeom prst="rect">
                  <a:avLst/>
                </a:prstGeom>
                <a:solidFill>
                  <a:srgbClr val="C00000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BC8BAABD-DCF3-6F41-AA18-0AA02ABAB72A}"/>
                    </a:ext>
                  </a:extLst>
                </p:cNvPr>
                <p:cNvSpPr txBox="1"/>
                <p:nvPr/>
              </p:nvSpPr>
              <p:spPr>
                <a:xfrm>
                  <a:off x="126176" y="6186867"/>
                  <a:ext cx="2567138" cy="44728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/>
                    <a:t>Functional</a:t>
                  </a:r>
                </a:p>
              </p:txBody>
            </p:sp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FC8F78D9-5406-3844-B612-5B47ECCCCD30}"/>
                    </a:ext>
                  </a:extLst>
                </p:cNvPr>
                <p:cNvSpPr txBox="1"/>
                <p:nvPr/>
              </p:nvSpPr>
              <p:spPr>
                <a:xfrm>
                  <a:off x="1895439" y="6186867"/>
                  <a:ext cx="2567138" cy="44728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/>
                    <a:t>Non Functional</a:t>
                  </a:r>
                </a:p>
              </p:txBody>
            </p:sp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9510C8C4-0F91-DA4E-91D5-951353F61A73}"/>
                    </a:ext>
                  </a:extLst>
                </p:cNvPr>
                <p:cNvSpPr txBox="1"/>
                <p:nvPr/>
              </p:nvSpPr>
              <p:spPr>
                <a:xfrm>
                  <a:off x="126176" y="3478845"/>
                  <a:ext cx="2567137" cy="5539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000" dirty="0"/>
                    <a:t>31,385</a:t>
                  </a:r>
                </a:p>
              </p:txBody>
            </p:sp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9F7E60CD-955E-5042-BE8F-54CB99497F57}"/>
                    </a:ext>
                  </a:extLst>
                </p:cNvPr>
                <p:cNvSpPr txBox="1"/>
                <p:nvPr/>
              </p:nvSpPr>
              <p:spPr>
                <a:xfrm>
                  <a:off x="1856381" y="3882983"/>
                  <a:ext cx="2567137" cy="8777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000" dirty="0"/>
                    <a:t>26,194</a:t>
                  </a:r>
                </a:p>
              </p:txBody>
            </p:sp>
          </p:grp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8B88ACC3-6A0E-7047-B7F2-103675037F00}"/>
                  </a:ext>
                </a:extLst>
              </p:cNvPr>
              <p:cNvSpPr/>
              <p:nvPr/>
            </p:nvSpPr>
            <p:spPr>
              <a:xfrm rot="16200000">
                <a:off x="3217830" y="4338026"/>
                <a:ext cx="309030" cy="1203025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3" name="Right Arrow 22">
              <a:extLst>
                <a:ext uri="{FF2B5EF4-FFF2-40B4-BE49-F238E27FC236}">
                  <a16:creationId xmlns:a16="http://schemas.microsoft.com/office/drawing/2014/main" id="{68E42416-6438-8642-94CC-F46C1CFA2976}"/>
                </a:ext>
              </a:extLst>
            </p:cNvPr>
            <p:cNvSpPr/>
            <p:nvPr/>
          </p:nvSpPr>
          <p:spPr>
            <a:xfrm>
              <a:off x="3275105" y="2215701"/>
              <a:ext cx="546538" cy="30559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A7D7A898-60AD-6E4F-8476-DBA1EEF673CC}"/>
                </a:ext>
              </a:extLst>
            </p:cNvPr>
            <p:cNvSpPr txBox="1"/>
            <p:nvPr/>
          </p:nvSpPr>
          <p:spPr>
            <a:xfrm>
              <a:off x="29571" y="950320"/>
              <a:ext cx="321488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Consolidation of  Well Status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633045FC-BCD9-B448-BE6A-DE78E7437FCB}"/>
                </a:ext>
              </a:extLst>
            </p:cNvPr>
            <p:cNvSpPr/>
            <p:nvPr/>
          </p:nvSpPr>
          <p:spPr>
            <a:xfrm>
              <a:off x="557349" y="1216563"/>
              <a:ext cx="5721531" cy="207026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2CC345D-B615-0841-8254-466B2CB9A4E3}"/>
              </a:ext>
            </a:extLst>
          </p:cNvPr>
          <p:cNvGrpSpPr/>
          <p:nvPr/>
        </p:nvGrpSpPr>
        <p:grpSpPr>
          <a:xfrm>
            <a:off x="477572" y="3538662"/>
            <a:ext cx="5696705" cy="3127925"/>
            <a:chOff x="-550486" y="334695"/>
            <a:chExt cx="7336999" cy="4193540"/>
          </a:xfrm>
        </p:grpSpPr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C0122DCA-C4FD-7D41-BEFA-2CDDAD32A5FB}"/>
                </a:ext>
              </a:extLst>
            </p:cNvPr>
            <p:cNvSpPr/>
            <p:nvPr/>
          </p:nvSpPr>
          <p:spPr>
            <a:xfrm>
              <a:off x="2924426" y="1945417"/>
              <a:ext cx="387178" cy="387178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E2F2C2B6-2C22-644C-B655-CE40D5790555}"/>
                </a:ext>
              </a:extLst>
            </p:cNvPr>
            <p:cNvSpPr/>
            <p:nvPr/>
          </p:nvSpPr>
          <p:spPr>
            <a:xfrm>
              <a:off x="945813" y="3309295"/>
              <a:ext cx="387178" cy="387178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3414D943-5A46-9943-8DF9-D8354475037A}"/>
                </a:ext>
              </a:extLst>
            </p:cNvPr>
            <p:cNvSpPr/>
            <p:nvPr/>
          </p:nvSpPr>
          <p:spPr>
            <a:xfrm>
              <a:off x="1386276" y="4139256"/>
              <a:ext cx="387178" cy="387178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B11E13D6-CBD2-894C-A9A6-A4A13365E142}"/>
                </a:ext>
              </a:extLst>
            </p:cNvPr>
            <p:cNvSpPr/>
            <p:nvPr/>
          </p:nvSpPr>
          <p:spPr>
            <a:xfrm>
              <a:off x="4345176" y="2572008"/>
              <a:ext cx="387178" cy="387178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62438CA7-66B0-424B-A49F-5EF71E8D6340}"/>
                </a:ext>
              </a:extLst>
            </p:cNvPr>
            <p:cNvSpPr/>
            <p:nvPr/>
          </p:nvSpPr>
          <p:spPr>
            <a:xfrm>
              <a:off x="2307839" y="3309295"/>
              <a:ext cx="387178" cy="387178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883AF82F-7959-7340-BD53-2937A1C66C54}"/>
                </a:ext>
              </a:extLst>
            </p:cNvPr>
            <p:cNvSpPr/>
            <p:nvPr/>
          </p:nvSpPr>
          <p:spPr>
            <a:xfrm>
              <a:off x="3790915" y="3313417"/>
              <a:ext cx="387178" cy="387178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A51524F3-10A6-D84A-9030-E42F0053C1F7}"/>
                </a:ext>
              </a:extLst>
            </p:cNvPr>
            <p:cNvSpPr/>
            <p:nvPr/>
          </p:nvSpPr>
          <p:spPr>
            <a:xfrm>
              <a:off x="2679068" y="4139256"/>
              <a:ext cx="387178" cy="387178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FFD8B19C-9DE2-434B-A652-15F4F6BEC3A1}"/>
                </a:ext>
              </a:extLst>
            </p:cNvPr>
            <p:cNvSpPr/>
            <p:nvPr/>
          </p:nvSpPr>
          <p:spPr>
            <a:xfrm>
              <a:off x="1673580" y="2572008"/>
              <a:ext cx="387178" cy="387178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BD6E7BA0-B4D3-6547-80CC-67DA663DF78B}"/>
                </a:ext>
              </a:extLst>
            </p:cNvPr>
            <p:cNvSpPr/>
            <p:nvPr/>
          </p:nvSpPr>
          <p:spPr>
            <a:xfrm>
              <a:off x="1947080" y="4139256"/>
              <a:ext cx="387178" cy="387178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3C582993-907C-9B4A-8437-2983949D9E03}"/>
                </a:ext>
              </a:extLst>
            </p:cNvPr>
            <p:cNvSpPr/>
            <p:nvPr/>
          </p:nvSpPr>
          <p:spPr>
            <a:xfrm>
              <a:off x="371225" y="4139256"/>
              <a:ext cx="387178" cy="387178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2291BA57-5CB6-BE40-AD54-677CF7B24B17}"/>
                </a:ext>
              </a:extLst>
            </p:cNvPr>
            <p:cNvSpPr/>
            <p:nvPr/>
          </p:nvSpPr>
          <p:spPr>
            <a:xfrm>
              <a:off x="4956313" y="3309295"/>
              <a:ext cx="387178" cy="387178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031733AD-FA44-8B49-8097-3CFEDD65612B}"/>
                </a:ext>
              </a:extLst>
            </p:cNvPr>
            <p:cNvSpPr/>
            <p:nvPr/>
          </p:nvSpPr>
          <p:spPr>
            <a:xfrm>
              <a:off x="3380571" y="4139256"/>
              <a:ext cx="387178" cy="387178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A332C862-747C-D747-9979-EB203D8AD531}"/>
                </a:ext>
              </a:extLst>
            </p:cNvPr>
            <p:cNvCxnSpPr>
              <a:cxnSpLocks/>
              <a:stCxn id="58" idx="2"/>
              <a:endCxn id="68" idx="7"/>
            </p:cNvCxnSpPr>
            <p:nvPr/>
          </p:nvCxnSpPr>
          <p:spPr>
            <a:xfrm flipH="1">
              <a:off x="2004057" y="2139006"/>
              <a:ext cx="920369" cy="48970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F13ADE66-2645-2F4F-8C8E-09ABEB029CF9}"/>
                </a:ext>
              </a:extLst>
            </p:cNvPr>
            <p:cNvCxnSpPr>
              <a:cxnSpLocks/>
              <a:stCxn id="68" idx="2"/>
              <a:endCxn id="62" idx="0"/>
            </p:cNvCxnSpPr>
            <p:nvPr/>
          </p:nvCxnSpPr>
          <p:spPr>
            <a:xfrm flipH="1">
              <a:off x="1139402" y="2765597"/>
              <a:ext cx="534178" cy="54369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F122A926-6A8C-0D45-947D-D9512438C102}"/>
                </a:ext>
              </a:extLst>
            </p:cNvPr>
            <p:cNvCxnSpPr>
              <a:cxnSpLocks/>
              <a:stCxn id="62" idx="2"/>
              <a:endCxn id="70" idx="0"/>
            </p:cNvCxnSpPr>
            <p:nvPr/>
          </p:nvCxnSpPr>
          <p:spPr>
            <a:xfrm flipH="1">
              <a:off x="564814" y="3502884"/>
              <a:ext cx="380999" cy="6363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563DA043-D069-854B-9E88-377452CEFB52}"/>
                </a:ext>
              </a:extLst>
            </p:cNvPr>
            <p:cNvCxnSpPr>
              <a:cxnSpLocks/>
              <a:stCxn id="68" idx="6"/>
              <a:endCxn id="65" idx="0"/>
            </p:cNvCxnSpPr>
            <p:nvPr/>
          </p:nvCxnSpPr>
          <p:spPr>
            <a:xfrm>
              <a:off x="2060758" y="2765597"/>
              <a:ext cx="440670" cy="54369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78D5BDFE-CAB9-AA46-AC85-90F34928DFC2}"/>
                </a:ext>
              </a:extLst>
            </p:cNvPr>
            <p:cNvCxnSpPr>
              <a:cxnSpLocks/>
              <a:stCxn id="62" idx="6"/>
              <a:endCxn id="63" idx="0"/>
            </p:cNvCxnSpPr>
            <p:nvPr/>
          </p:nvCxnSpPr>
          <p:spPr>
            <a:xfrm>
              <a:off x="1332991" y="3502884"/>
              <a:ext cx="246874" cy="6363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3B086630-F4CD-C148-BDC6-D054A2FF8A33}"/>
                </a:ext>
              </a:extLst>
            </p:cNvPr>
            <p:cNvCxnSpPr>
              <a:cxnSpLocks/>
              <a:stCxn id="65" idx="2"/>
              <a:endCxn id="69" idx="0"/>
            </p:cNvCxnSpPr>
            <p:nvPr/>
          </p:nvCxnSpPr>
          <p:spPr>
            <a:xfrm flipH="1">
              <a:off x="2140669" y="3502884"/>
              <a:ext cx="167170" cy="6363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DFC0226D-D6AC-DE4F-834A-5BCCE00C5558}"/>
                </a:ext>
              </a:extLst>
            </p:cNvPr>
            <p:cNvCxnSpPr>
              <a:cxnSpLocks/>
              <a:stCxn id="58" idx="6"/>
              <a:endCxn id="64" idx="1"/>
            </p:cNvCxnSpPr>
            <p:nvPr/>
          </p:nvCxnSpPr>
          <p:spPr>
            <a:xfrm>
              <a:off x="3311604" y="2139006"/>
              <a:ext cx="1090273" cy="48970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970ABA93-C468-C74E-901F-5F213D1B719C}"/>
                </a:ext>
              </a:extLst>
            </p:cNvPr>
            <p:cNvCxnSpPr>
              <a:cxnSpLocks/>
              <a:stCxn id="65" idx="6"/>
              <a:endCxn id="67" idx="0"/>
            </p:cNvCxnSpPr>
            <p:nvPr/>
          </p:nvCxnSpPr>
          <p:spPr>
            <a:xfrm>
              <a:off x="2695017" y="3502884"/>
              <a:ext cx="177640" cy="6363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808E984D-65EA-E849-BA9F-8AAAB9DA8B0D}"/>
                </a:ext>
              </a:extLst>
            </p:cNvPr>
            <p:cNvCxnSpPr>
              <a:cxnSpLocks/>
              <a:stCxn id="66" idx="2"/>
              <a:endCxn id="72" idx="0"/>
            </p:cNvCxnSpPr>
            <p:nvPr/>
          </p:nvCxnSpPr>
          <p:spPr>
            <a:xfrm flipH="1">
              <a:off x="3574160" y="3507006"/>
              <a:ext cx="216755" cy="63225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B5A32DE2-A83D-384B-B8B4-03EF4A1EEBBC}"/>
                </a:ext>
              </a:extLst>
            </p:cNvPr>
            <p:cNvCxnSpPr>
              <a:cxnSpLocks/>
              <a:stCxn id="64" idx="2"/>
              <a:endCxn id="66" idx="0"/>
            </p:cNvCxnSpPr>
            <p:nvPr/>
          </p:nvCxnSpPr>
          <p:spPr>
            <a:xfrm flipH="1">
              <a:off x="3984504" y="2765597"/>
              <a:ext cx="360672" cy="54782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DD00DE82-14E6-3D42-8B1E-7B99C63E7AF0}"/>
                </a:ext>
              </a:extLst>
            </p:cNvPr>
            <p:cNvCxnSpPr>
              <a:cxnSpLocks/>
              <a:stCxn id="64" idx="6"/>
              <a:endCxn id="71" idx="0"/>
            </p:cNvCxnSpPr>
            <p:nvPr/>
          </p:nvCxnSpPr>
          <p:spPr>
            <a:xfrm>
              <a:off x="4732354" y="2765597"/>
              <a:ext cx="417548" cy="54369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582871BB-557B-D447-9E83-37A717CA50D3}"/>
                </a:ext>
              </a:extLst>
            </p:cNvPr>
            <p:cNvSpPr/>
            <p:nvPr/>
          </p:nvSpPr>
          <p:spPr>
            <a:xfrm>
              <a:off x="4250273" y="4141057"/>
              <a:ext cx="387178" cy="387178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A1C3C2A5-38BE-744E-850D-E2FDB7B1B8B2}"/>
                </a:ext>
              </a:extLst>
            </p:cNvPr>
            <p:cNvCxnSpPr>
              <a:cxnSpLocks/>
              <a:stCxn id="66" idx="6"/>
              <a:endCxn id="84" idx="0"/>
            </p:cNvCxnSpPr>
            <p:nvPr/>
          </p:nvCxnSpPr>
          <p:spPr>
            <a:xfrm>
              <a:off x="4178093" y="3507006"/>
              <a:ext cx="265769" cy="63405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AD2A1036-ED37-ED43-8F99-86ACA4F49828}"/>
                </a:ext>
              </a:extLst>
            </p:cNvPr>
            <p:cNvCxnSpPr>
              <a:cxnSpLocks/>
              <a:stCxn id="71" idx="6"/>
              <a:endCxn id="87" idx="0"/>
            </p:cNvCxnSpPr>
            <p:nvPr/>
          </p:nvCxnSpPr>
          <p:spPr>
            <a:xfrm>
              <a:off x="5343491" y="3502884"/>
              <a:ext cx="278210" cy="6363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9E7527C7-9C8D-0947-88C5-090A5205B2EF}"/>
                </a:ext>
              </a:extLst>
            </p:cNvPr>
            <p:cNvSpPr/>
            <p:nvPr/>
          </p:nvSpPr>
          <p:spPr>
            <a:xfrm>
              <a:off x="5428112" y="4139256"/>
              <a:ext cx="387178" cy="387178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903B64A4-2E2B-8D4B-8DDB-3D75C5229A4B}"/>
                </a:ext>
              </a:extLst>
            </p:cNvPr>
            <p:cNvSpPr/>
            <p:nvPr/>
          </p:nvSpPr>
          <p:spPr>
            <a:xfrm>
              <a:off x="-550486" y="334695"/>
              <a:ext cx="7336999" cy="13616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6000" dirty="0">
                  <a:solidFill>
                    <a:srgbClr val="FF0000"/>
                  </a:solidFill>
                </a:rPr>
                <a:t>Random Forrest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7456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455612" y="190500"/>
            <a:ext cx="9144001" cy="685800"/>
          </a:xfrm>
        </p:spPr>
        <p:txBody>
          <a:bodyPr/>
          <a:lstStyle/>
          <a:p>
            <a:r>
              <a:rPr lang="en-US" dirty="0"/>
              <a:t>Best Classification Modeling of Well Status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947599" y="5045246"/>
            <a:ext cx="8212667" cy="1535751"/>
          </a:xfrm>
        </p:spPr>
        <p:txBody>
          <a:bodyPr>
            <a:normAutofit/>
          </a:bodyPr>
          <a:lstStyle/>
          <a:p>
            <a:r>
              <a:rPr lang="en-US" dirty="0"/>
              <a:t>Best model was a </a:t>
            </a:r>
            <a:r>
              <a:rPr lang="en-US" dirty="0">
                <a:solidFill>
                  <a:srgbClr val="FF0000"/>
                </a:solidFill>
              </a:rPr>
              <a:t>Random Forrest </a:t>
            </a:r>
            <a:r>
              <a:rPr lang="en-US" dirty="0"/>
              <a:t>that could detect failures </a:t>
            </a:r>
            <a:r>
              <a:rPr lang="en-US" dirty="0">
                <a:solidFill>
                  <a:srgbClr val="FF0000"/>
                </a:solidFill>
              </a:rPr>
              <a:t>77% </a:t>
            </a:r>
            <a:r>
              <a:rPr lang="en-US" dirty="0"/>
              <a:t>of the time with an overall accuracy of </a:t>
            </a:r>
            <a:r>
              <a:rPr lang="en-US" dirty="0">
                <a:solidFill>
                  <a:srgbClr val="FF0000"/>
                </a:solidFill>
              </a:rPr>
              <a:t>82%</a:t>
            </a:r>
          </a:p>
          <a:p>
            <a:r>
              <a:rPr lang="en-US" dirty="0">
                <a:solidFill>
                  <a:srgbClr val="FF0000"/>
                </a:solidFill>
              </a:rPr>
              <a:t>Location</a:t>
            </a:r>
            <a:r>
              <a:rPr lang="en-US" dirty="0"/>
              <a:t>, </a:t>
            </a:r>
            <a:r>
              <a:rPr lang="en-US" dirty="0">
                <a:solidFill>
                  <a:srgbClr val="FF0000"/>
                </a:solidFill>
              </a:rPr>
              <a:t>well age </a:t>
            </a:r>
            <a:r>
              <a:rPr lang="en-US" dirty="0"/>
              <a:t>and </a:t>
            </a:r>
            <a:r>
              <a:rPr lang="en-US" dirty="0">
                <a:solidFill>
                  <a:srgbClr val="FF0000"/>
                </a:solidFill>
              </a:rPr>
              <a:t>head</a:t>
            </a:r>
            <a:r>
              <a:rPr lang="en-US" dirty="0"/>
              <a:t> are important for the model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032A492-C993-4348-9C61-52CFB5D40393}"/>
              </a:ext>
            </a:extLst>
          </p:cNvPr>
          <p:cNvGrpSpPr/>
          <p:nvPr/>
        </p:nvGrpSpPr>
        <p:grpSpPr>
          <a:xfrm>
            <a:off x="5960625" y="1173970"/>
            <a:ext cx="4383265" cy="3628843"/>
            <a:chOff x="1353297" y="2268314"/>
            <a:chExt cx="4383265" cy="3628843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60FBCD00-04BB-8246-B084-6CEB47FE8228}"/>
                </a:ext>
              </a:extLst>
            </p:cNvPr>
            <p:cNvGrpSpPr/>
            <p:nvPr/>
          </p:nvGrpSpPr>
          <p:grpSpPr>
            <a:xfrm>
              <a:off x="1353297" y="2268314"/>
              <a:ext cx="4199641" cy="3587771"/>
              <a:chOff x="1353297" y="2268314"/>
              <a:chExt cx="4199641" cy="3587771"/>
            </a:xfrm>
          </p:grpSpPr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A3F54D59-C60A-4640-B724-51276436BB42}"/>
                  </a:ext>
                </a:extLst>
              </p:cNvPr>
              <p:cNvGrpSpPr/>
              <p:nvPr/>
            </p:nvGrpSpPr>
            <p:grpSpPr>
              <a:xfrm>
                <a:off x="1353297" y="2861527"/>
                <a:ext cx="1840638" cy="2904483"/>
                <a:chOff x="1944352" y="2548743"/>
                <a:chExt cx="1840638" cy="2904483"/>
              </a:xfrm>
            </p:grpSpPr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F87D77C9-81EA-B449-A9B9-8FA14300D691}"/>
                    </a:ext>
                  </a:extLst>
                </p:cNvPr>
                <p:cNvSpPr txBox="1"/>
                <p:nvPr/>
              </p:nvSpPr>
              <p:spPr>
                <a:xfrm>
                  <a:off x="2295045" y="2548743"/>
                  <a:ext cx="1459393" cy="3231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1500" dirty="0">
                      <a:solidFill>
                        <a:srgbClr val="FF0000"/>
                      </a:solidFill>
                    </a:rPr>
                    <a:t>Longitude</a:t>
                  </a:r>
                </a:p>
              </p:txBody>
            </p:sp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76E9BC5E-0E9D-8241-8631-693A08BE1AAE}"/>
                    </a:ext>
                  </a:extLst>
                </p:cNvPr>
                <p:cNvSpPr txBox="1"/>
                <p:nvPr/>
              </p:nvSpPr>
              <p:spPr>
                <a:xfrm>
                  <a:off x="2280140" y="3078964"/>
                  <a:ext cx="1459394" cy="3231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1500" dirty="0">
                      <a:solidFill>
                        <a:srgbClr val="FF0000"/>
                      </a:solidFill>
                    </a:rPr>
                    <a:t>Latitude</a:t>
                  </a:r>
                </a:p>
              </p:txBody>
            </p:sp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EFAA0F92-DBD4-6F48-ACA5-BD6BD0523192}"/>
                    </a:ext>
                  </a:extLst>
                </p:cNvPr>
                <p:cNvSpPr txBox="1"/>
                <p:nvPr/>
              </p:nvSpPr>
              <p:spPr>
                <a:xfrm>
                  <a:off x="2461112" y="4615040"/>
                  <a:ext cx="1307142" cy="3231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1500" dirty="0">
                      <a:solidFill>
                        <a:srgbClr val="FF0000"/>
                      </a:solidFill>
                    </a:rPr>
                    <a:t>Well Age</a:t>
                  </a:r>
                </a:p>
              </p:txBody>
            </p:sp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2B8846B9-0D6D-8844-8F7C-078DB7BE6303}"/>
                    </a:ext>
                  </a:extLst>
                </p:cNvPr>
                <p:cNvSpPr txBox="1"/>
                <p:nvPr/>
              </p:nvSpPr>
              <p:spPr>
                <a:xfrm>
                  <a:off x="1944352" y="3598825"/>
                  <a:ext cx="1840638" cy="3231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1500" dirty="0"/>
                    <a:t>Well Elevation</a:t>
                  </a:r>
                </a:p>
              </p:txBody>
            </p:sp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EAF13E6B-3DB6-904E-A61F-F3155C2A60FA}"/>
                    </a:ext>
                  </a:extLst>
                </p:cNvPr>
                <p:cNvSpPr txBox="1"/>
                <p:nvPr/>
              </p:nvSpPr>
              <p:spPr>
                <a:xfrm>
                  <a:off x="2371753" y="4112112"/>
                  <a:ext cx="1396501" cy="3231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1500" dirty="0"/>
                    <a:t>Population</a:t>
                  </a:r>
                </a:p>
              </p:txBody>
            </p:sp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DDEAE09F-3BF1-4346-835B-126D20FC2D1E}"/>
                    </a:ext>
                  </a:extLst>
                </p:cNvPr>
                <p:cNvSpPr txBox="1"/>
                <p:nvPr/>
              </p:nvSpPr>
              <p:spPr>
                <a:xfrm>
                  <a:off x="2722368" y="5130061"/>
                  <a:ext cx="1045886" cy="3231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1500" dirty="0"/>
                    <a:t>Head</a:t>
                  </a:r>
                </a:p>
              </p:txBody>
            </p:sp>
          </p:grpSp>
          <p:pic>
            <p:nvPicPr>
              <p:cNvPr id="40" name="Picture 39" descr="Chart, bar chart&#10;&#10;Description automatically generated">
                <a:extLst>
                  <a:ext uri="{FF2B5EF4-FFF2-40B4-BE49-F238E27FC236}">
                    <a16:creationId xmlns:a16="http://schemas.microsoft.com/office/drawing/2014/main" id="{B25B4F4E-D8F3-E64B-830A-B3570C7B99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4000" b="96690" l="5628" r="95022">
                            <a14:foregroundMark x1="13203" y1="7586" x2="30519" y2="8276"/>
                            <a14:foregroundMark x1="30519" y1="8276" x2="65801" y2="6069"/>
                            <a14:foregroundMark x1="8442" y1="5931" x2="28139" y2="5931"/>
                            <a14:foregroundMark x1="28139" y1="5931" x2="62554" y2="6207"/>
                            <a14:foregroundMark x1="62554" y1="6207" x2="74892" y2="5931"/>
                            <a14:foregroundMark x1="74892" y1="5931" x2="83766" y2="6345"/>
                            <a14:foregroundMark x1="5844" y1="4000" x2="7143" y2="8690"/>
                            <a14:foregroundMark x1="95022" y1="6483" x2="95022" y2="6483"/>
                            <a14:foregroundMark x1="86580" y1="21931" x2="86580" y2="21931"/>
                            <a14:foregroundMark x1="41775" y1="39310" x2="41775" y2="39310"/>
                            <a14:foregroundMark x1="47835" y1="42897" x2="17532" y2="41793"/>
                            <a14:foregroundMark x1="17316" y1="57931" x2="35281" y2="58207"/>
                            <a14:foregroundMark x1="23593" y1="74897" x2="14286" y2="75310"/>
                            <a14:foregroundMark x1="10390" y1="89655" x2="17532" y2="90897"/>
                            <a14:foregroundMark x1="14069" y1="95862" x2="9307" y2="96690"/>
                            <a14:foregroundMark x1="31385" y1="24000" x2="43074" y2="24966"/>
                            <a14:foregroundMark x1="43074" y1="24966" x2="53247" y2="2469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52104" y="2806427"/>
                <a:ext cx="1943368" cy="3049658"/>
              </a:xfrm>
              <a:prstGeom prst="rect">
                <a:avLst/>
              </a:prstGeom>
            </p:spPr>
          </p:pic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B6197FB3-4EF6-CF48-BBD9-D6BC2DBF9543}"/>
                  </a:ext>
                </a:extLst>
              </p:cNvPr>
              <p:cNvSpPr txBox="1"/>
              <p:nvPr/>
            </p:nvSpPr>
            <p:spPr>
              <a:xfrm>
                <a:off x="1639192" y="2268314"/>
                <a:ext cx="391374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Random Forest Feature Importances</a:t>
                </a:r>
              </a:p>
              <a:p>
                <a:r>
                  <a:rPr lang="en-US" sz="1000" dirty="0"/>
                  <a:t>Sorted by Most Important</a:t>
                </a:r>
              </a:p>
            </p:txBody>
          </p:sp>
        </p:grp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A163A8CB-E519-1541-834B-0B16ECAF2600}"/>
                </a:ext>
              </a:extLst>
            </p:cNvPr>
            <p:cNvSpPr/>
            <p:nvPr/>
          </p:nvSpPr>
          <p:spPr>
            <a:xfrm>
              <a:off x="1703989" y="2764971"/>
              <a:ext cx="4032573" cy="313218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21C417FB-8A1B-5D48-82B4-E2376F92E776}"/>
              </a:ext>
            </a:extLst>
          </p:cNvPr>
          <p:cNvGrpSpPr/>
          <p:nvPr/>
        </p:nvGrpSpPr>
        <p:grpSpPr>
          <a:xfrm>
            <a:off x="1674008" y="1173970"/>
            <a:ext cx="4286617" cy="3628843"/>
            <a:chOff x="539475" y="1173970"/>
            <a:chExt cx="4286617" cy="3628843"/>
          </a:xfrm>
        </p:grpSpPr>
        <p:pic>
          <p:nvPicPr>
            <p:cNvPr id="54" name="Picture 53" descr="Chart&#10;&#10;Description automatically generated">
              <a:extLst>
                <a:ext uri="{FF2B5EF4-FFF2-40B4-BE49-F238E27FC236}">
                  <a16:creationId xmlns:a16="http://schemas.microsoft.com/office/drawing/2014/main" id="{DA3123C7-3D81-8241-BC0D-41A3CF119E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1163"/>
            <a:stretch/>
          </p:blipFill>
          <p:spPr>
            <a:xfrm>
              <a:off x="606109" y="1667671"/>
              <a:ext cx="4219983" cy="3135142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E863696-9B8E-AB45-B909-CE6FB8F3CE35}"/>
                </a:ext>
              </a:extLst>
            </p:cNvPr>
            <p:cNvSpPr txBox="1"/>
            <p:nvPr/>
          </p:nvSpPr>
          <p:spPr>
            <a:xfrm>
              <a:off x="539475" y="1173970"/>
              <a:ext cx="391374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Random Forest Performance</a:t>
              </a:r>
            </a:p>
            <a:p>
              <a:r>
                <a:rPr lang="en-US" sz="1000" dirty="0"/>
                <a:t>Describing the final model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90358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2">
            <a:extLst>
              <a:ext uri="{FF2B5EF4-FFF2-40B4-BE49-F238E27FC236}">
                <a16:creationId xmlns:a16="http://schemas.microsoft.com/office/drawing/2014/main" id="{66294898-C6E0-AC48-B64F-B3319105E803}"/>
              </a:ext>
            </a:extLst>
          </p:cNvPr>
          <p:cNvSpPr txBox="1">
            <a:spLocks/>
          </p:cNvSpPr>
          <p:nvPr/>
        </p:nvSpPr>
        <p:spPr>
          <a:xfrm>
            <a:off x="455612" y="190500"/>
            <a:ext cx="10591800" cy="685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Location Affects Reliability</a:t>
            </a:r>
          </a:p>
        </p:txBody>
      </p:sp>
      <p:sp>
        <p:nvSpPr>
          <p:cNvPr id="42" name="Content Placeholder 13">
            <a:extLst>
              <a:ext uri="{FF2B5EF4-FFF2-40B4-BE49-F238E27FC236}">
                <a16:creationId xmlns:a16="http://schemas.microsoft.com/office/drawing/2014/main" id="{A0F085D3-B1D0-1247-A125-4FC748E86E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76535" y="2040998"/>
            <a:ext cx="4953000" cy="3297122"/>
          </a:xfrm>
        </p:spPr>
        <p:txBody>
          <a:bodyPr>
            <a:normAutofit/>
          </a:bodyPr>
          <a:lstStyle/>
          <a:p>
            <a:r>
              <a:rPr lang="en-US" dirty="0"/>
              <a:t>High variability in well function across regions </a:t>
            </a:r>
          </a:p>
          <a:p>
            <a:r>
              <a:rPr lang="en-US" dirty="0"/>
              <a:t> Many Regions with high failure percentage and high population</a:t>
            </a:r>
          </a:p>
          <a:p>
            <a:r>
              <a:rPr lang="en-US" dirty="0">
                <a:solidFill>
                  <a:srgbClr val="FF0000"/>
                </a:solidFill>
              </a:rPr>
              <a:t>Recommendation:</a:t>
            </a:r>
            <a:r>
              <a:rPr lang="en-US" dirty="0"/>
              <a:t> Focus on regions which have historically high failure percentage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46394F4-BC30-5945-B8BF-0DF1A91A96A6}"/>
              </a:ext>
            </a:extLst>
          </p:cNvPr>
          <p:cNvGrpSpPr/>
          <p:nvPr/>
        </p:nvGrpSpPr>
        <p:grpSpPr>
          <a:xfrm>
            <a:off x="464321" y="1059748"/>
            <a:ext cx="5417883" cy="5404374"/>
            <a:chOff x="464321" y="1059748"/>
            <a:chExt cx="5417883" cy="5404374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B82F2D4-7F2A-AA4F-8F3C-13E8A8FC8ADF}"/>
                </a:ext>
              </a:extLst>
            </p:cNvPr>
            <p:cNvSpPr txBox="1"/>
            <p:nvPr/>
          </p:nvSpPr>
          <p:spPr>
            <a:xfrm>
              <a:off x="464321" y="1059748"/>
              <a:ext cx="522237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Distribution Percentage Non-Functional by Region</a:t>
              </a:r>
            </a:p>
            <a:p>
              <a:r>
                <a:rPr lang="en-US" sz="1000" dirty="0"/>
                <a:t>Sized by population</a:t>
              </a: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460E60F3-D41B-DD4A-AB66-48BC86D0AD81}"/>
                </a:ext>
              </a:extLst>
            </p:cNvPr>
            <p:cNvGrpSpPr/>
            <p:nvPr/>
          </p:nvGrpSpPr>
          <p:grpSpPr>
            <a:xfrm>
              <a:off x="559290" y="1574259"/>
              <a:ext cx="5322914" cy="4889863"/>
              <a:chOff x="559290" y="1582968"/>
              <a:chExt cx="5322914" cy="4889863"/>
            </a:xfrm>
          </p:grpSpPr>
          <p:pic>
            <p:nvPicPr>
              <p:cNvPr id="8" name="Picture 7" descr="Chart, box and whisker chart&#10;&#10;Description automatically generated">
                <a:extLst>
                  <a:ext uri="{FF2B5EF4-FFF2-40B4-BE49-F238E27FC236}">
                    <a16:creationId xmlns:a16="http://schemas.microsoft.com/office/drawing/2014/main" id="{116FB395-8EFA-F842-AEC6-1784D6F20F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9290" y="1582968"/>
                <a:ext cx="5322914" cy="4889863"/>
              </a:xfrm>
              <a:prstGeom prst="rect">
                <a:avLst/>
              </a:prstGeom>
            </p:spPr>
          </p:pic>
          <p:pic>
            <p:nvPicPr>
              <p:cNvPr id="10" name="Picture 9" descr="Table&#10;&#10;Description automatically generated">
                <a:extLst>
                  <a:ext uri="{FF2B5EF4-FFF2-40B4-BE49-F238E27FC236}">
                    <a16:creationId xmlns:a16="http://schemas.microsoft.com/office/drawing/2014/main" id="{58A54A3A-AB03-F648-BF63-76D82A75D6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47161" y="1670622"/>
                <a:ext cx="1135043" cy="4520084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979404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2">
            <a:extLst>
              <a:ext uri="{FF2B5EF4-FFF2-40B4-BE49-F238E27FC236}">
                <a16:creationId xmlns:a16="http://schemas.microsoft.com/office/drawing/2014/main" id="{66294898-C6E0-AC48-B64F-B3319105E803}"/>
              </a:ext>
            </a:extLst>
          </p:cNvPr>
          <p:cNvSpPr txBox="1">
            <a:spLocks/>
          </p:cNvSpPr>
          <p:nvPr/>
        </p:nvSpPr>
        <p:spPr>
          <a:xfrm>
            <a:off x="455612" y="190500"/>
            <a:ext cx="10591800" cy="685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Well Age Negatively Affects Reliability</a:t>
            </a:r>
          </a:p>
        </p:txBody>
      </p:sp>
      <p:sp>
        <p:nvSpPr>
          <p:cNvPr id="42" name="Content Placeholder 13">
            <a:extLst>
              <a:ext uri="{FF2B5EF4-FFF2-40B4-BE49-F238E27FC236}">
                <a16:creationId xmlns:a16="http://schemas.microsoft.com/office/drawing/2014/main" id="{A0F085D3-B1D0-1247-A125-4FC748E86E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80213" y="1474573"/>
            <a:ext cx="4953000" cy="4779735"/>
          </a:xfrm>
        </p:spPr>
        <p:txBody>
          <a:bodyPr>
            <a:normAutofit/>
          </a:bodyPr>
          <a:lstStyle/>
          <a:p>
            <a:r>
              <a:rPr lang="en-US" dirty="0"/>
              <a:t>As well ages increase, the percentage of non-functional wells increases</a:t>
            </a:r>
          </a:p>
          <a:p>
            <a:r>
              <a:rPr lang="en-US" dirty="0"/>
              <a:t>If a well is over age 24-25, it is more likely that well will be non-functional rather than functional</a:t>
            </a:r>
          </a:p>
          <a:p>
            <a:r>
              <a:rPr lang="en-US" dirty="0"/>
              <a:t>2.5M people are supported by older wells (&gt;24 years old)</a:t>
            </a:r>
          </a:p>
          <a:p>
            <a:r>
              <a:rPr lang="en-US" dirty="0">
                <a:solidFill>
                  <a:srgbClr val="FF0000"/>
                </a:solidFill>
              </a:rPr>
              <a:t>Recommendation: </a:t>
            </a:r>
            <a:r>
              <a:rPr lang="en-US" dirty="0"/>
              <a:t>Focus maintenance on older wells to maintain supply of water</a:t>
            </a:r>
          </a:p>
        </p:txBody>
      </p:sp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DB778FC5-F3D5-AC45-9DF8-29156E6B1D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12" y="1474573"/>
            <a:ext cx="5918418" cy="444431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377F740-B682-3042-9210-32D4400AE403}"/>
              </a:ext>
            </a:extLst>
          </p:cNvPr>
          <p:cNvSpPr txBox="1"/>
          <p:nvPr/>
        </p:nvSpPr>
        <p:spPr>
          <a:xfrm>
            <a:off x="377231" y="1131368"/>
            <a:ext cx="5222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Percentage Non-Functional by Age</a:t>
            </a:r>
          </a:p>
        </p:txBody>
      </p:sp>
    </p:spTree>
    <p:extLst>
      <p:ext uri="{BB962C8B-B14F-4D97-AF65-F5344CB8AC3E}">
        <p14:creationId xmlns:p14="http://schemas.microsoft.com/office/powerpoint/2010/main" val="4107023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2">
            <a:extLst>
              <a:ext uri="{FF2B5EF4-FFF2-40B4-BE49-F238E27FC236}">
                <a16:creationId xmlns:a16="http://schemas.microsoft.com/office/drawing/2014/main" id="{66294898-C6E0-AC48-B64F-B3319105E803}"/>
              </a:ext>
            </a:extLst>
          </p:cNvPr>
          <p:cNvSpPr txBox="1">
            <a:spLocks/>
          </p:cNvSpPr>
          <p:nvPr/>
        </p:nvSpPr>
        <p:spPr>
          <a:xfrm>
            <a:off x="455612" y="190500"/>
            <a:ext cx="10591800" cy="685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You Get What You Pay For</a:t>
            </a:r>
          </a:p>
        </p:txBody>
      </p:sp>
      <p:sp>
        <p:nvSpPr>
          <p:cNvPr id="42" name="Content Placeholder 13">
            <a:extLst>
              <a:ext uri="{FF2B5EF4-FFF2-40B4-BE49-F238E27FC236}">
                <a16:creationId xmlns:a16="http://schemas.microsoft.com/office/drawing/2014/main" id="{A0F085D3-B1D0-1247-A125-4FC748E86E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953" y="2167807"/>
            <a:ext cx="4953000" cy="3363481"/>
          </a:xfrm>
        </p:spPr>
        <p:txBody>
          <a:bodyPr>
            <a:normAutofit/>
          </a:bodyPr>
          <a:lstStyle/>
          <a:p>
            <a:r>
              <a:rPr lang="en-US" dirty="0"/>
              <a:t>While not specifically important for the random forest model, there is a clear trend between showing that if you pay for the water, the wells reliability is higher</a:t>
            </a:r>
          </a:p>
          <a:p>
            <a:r>
              <a:rPr lang="en-US" dirty="0">
                <a:solidFill>
                  <a:srgbClr val="FF0000"/>
                </a:solidFill>
              </a:rPr>
              <a:t>Recommendation: </a:t>
            </a:r>
            <a:r>
              <a:rPr lang="en-US" dirty="0"/>
              <a:t>Focus on supporting the populations which cannot afford to pay for water</a:t>
            </a:r>
          </a:p>
        </p:txBody>
      </p:sp>
      <p:pic>
        <p:nvPicPr>
          <p:cNvPr id="7" name="Picture 6" descr="Chart, bar chart&#10;&#10;Description automatically generated">
            <a:extLst>
              <a:ext uri="{FF2B5EF4-FFF2-40B4-BE49-F238E27FC236}">
                <a16:creationId xmlns:a16="http://schemas.microsoft.com/office/drawing/2014/main" id="{8653E05B-8948-754C-9C64-5BFEA359E9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997" y="1452747"/>
            <a:ext cx="5525210" cy="533226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6D2412DE-7DF1-6347-9476-B58345BA2BBD}"/>
              </a:ext>
            </a:extLst>
          </p:cNvPr>
          <p:cNvSpPr txBox="1"/>
          <p:nvPr/>
        </p:nvSpPr>
        <p:spPr>
          <a:xfrm>
            <a:off x="299466" y="1135303"/>
            <a:ext cx="57007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Distribution of Non-Functional Percentage by Water Cost</a:t>
            </a:r>
          </a:p>
        </p:txBody>
      </p:sp>
    </p:spTree>
    <p:extLst>
      <p:ext uri="{BB962C8B-B14F-4D97-AF65-F5344CB8AC3E}">
        <p14:creationId xmlns:p14="http://schemas.microsoft.com/office/powerpoint/2010/main" val="1462420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2">
            <a:extLst>
              <a:ext uri="{FF2B5EF4-FFF2-40B4-BE49-F238E27FC236}">
                <a16:creationId xmlns:a16="http://schemas.microsoft.com/office/drawing/2014/main" id="{FB2E7B47-6E23-834E-A52A-2286A7A6FACC}"/>
              </a:ext>
            </a:extLst>
          </p:cNvPr>
          <p:cNvSpPr txBox="1">
            <a:spLocks/>
          </p:cNvSpPr>
          <p:nvPr/>
        </p:nvSpPr>
        <p:spPr>
          <a:xfrm>
            <a:off x="455612" y="190500"/>
            <a:ext cx="9144001" cy="685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Recommendations &amp; 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EEF734-09C9-8348-9B21-B9BEDF8CE3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612" y="1224515"/>
            <a:ext cx="6171611" cy="5059327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Recommendations</a:t>
            </a:r>
          </a:p>
          <a:p>
            <a:r>
              <a:rPr lang="en-US" dirty="0"/>
              <a:t>Keep an eye on older wells as the likelihood of failure increases with age</a:t>
            </a:r>
          </a:p>
          <a:p>
            <a:r>
              <a:rPr lang="en-US" dirty="0"/>
              <a:t>Develop support model for population areas that do not pay for water since analysis shows paying for water brings better reliability</a:t>
            </a:r>
          </a:p>
          <a:p>
            <a:r>
              <a:rPr lang="en-US" dirty="0"/>
              <a:t>Utilize business insights tools to keep stakeholders up to date with key performance metrics</a:t>
            </a:r>
          </a:p>
          <a:p>
            <a:r>
              <a:rPr lang="en-US" dirty="0"/>
              <a:t>Improve data governance to ensure better data quality and better predictions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Next Steps</a:t>
            </a:r>
          </a:p>
          <a:p>
            <a:r>
              <a:rPr lang="en-US" dirty="0"/>
              <a:t>Use more sophisticated algorithms that may perform better at finding well failures but does not tell you why they are failing</a:t>
            </a:r>
          </a:p>
        </p:txBody>
      </p:sp>
      <p:pic>
        <p:nvPicPr>
          <p:cNvPr id="5" name="Picture 4" descr="A picture containing timeline&#10;&#10;Description automatically generated">
            <a:extLst>
              <a:ext uri="{FF2B5EF4-FFF2-40B4-BE49-F238E27FC236}">
                <a16:creationId xmlns:a16="http://schemas.microsoft.com/office/drawing/2014/main" id="{6147F6A3-F42F-894C-B677-53594B923C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9340" y="1593668"/>
            <a:ext cx="5255826" cy="449797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3D40471-15AA-C14B-A3DD-1CDB19631F83}"/>
              </a:ext>
            </a:extLst>
          </p:cNvPr>
          <p:cNvSpPr/>
          <p:nvPr/>
        </p:nvSpPr>
        <p:spPr>
          <a:xfrm>
            <a:off x="6635932" y="1224336"/>
            <a:ext cx="28376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Screenshot of </a:t>
            </a:r>
            <a:r>
              <a:rPr lang="en-US" dirty="0">
                <a:hlinkClick r:id="rId4"/>
              </a:rPr>
              <a:t>BI Dashboard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4420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Digital Blue Tunnel 16x9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2895261.potx" id="{4CBF9558-C12D-4F51-9AA3-9D0796951DBC}" vid="{FFC159E6-A134-46E7-B1A0-C306E39FC295}"/>
    </a:ext>
  </a:extLst>
</a:theme>
</file>

<file path=ppt/theme/theme2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Digital Blue Tunnel 16x9</Template>
  <TotalTime>6457</TotalTime>
  <Words>914</Words>
  <Application>Microsoft Macintosh PowerPoint</Application>
  <PresentationFormat>Custom</PresentationFormat>
  <Paragraphs>176</Paragraphs>
  <Slides>21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4" baseType="lpstr">
      <vt:lpstr>Arial</vt:lpstr>
      <vt:lpstr>Corbel</vt:lpstr>
      <vt:lpstr>Digital Blue Tunnel 16x9</vt:lpstr>
      <vt:lpstr>Predicting Water Well Failures Using Machine Learning</vt:lpstr>
      <vt:lpstr>Predicting Well Failure Can Save Lives</vt:lpstr>
      <vt:lpstr>Data Quality a Potential Issue</vt:lpstr>
      <vt:lpstr>Analysis Overview</vt:lpstr>
      <vt:lpstr>Best Classification Modeling of Well Status</vt:lpstr>
      <vt:lpstr>PowerPoint Presentation</vt:lpstr>
      <vt:lpstr>PowerPoint Presentation</vt:lpstr>
      <vt:lpstr>PowerPoint Presentation</vt:lpstr>
      <vt:lpstr>PowerPoint Presentation</vt:lpstr>
      <vt:lpstr>Thank you</vt:lpstr>
      <vt:lpstr>Appendix</vt:lpstr>
      <vt:lpstr>PowerPoint Presentation</vt:lpstr>
      <vt:lpstr>PowerPoint Presentation</vt:lpstr>
      <vt:lpstr>PowerPoint Presentation</vt:lpstr>
      <vt:lpstr>Analysis Overview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Layout</dc:title>
  <dc:creator>Brian Bentson</dc:creator>
  <cp:lastModifiedBy>Brian Bentson</cp:lastModifiedBy>
  <cp:revision>177</cp:revision>
  <dcterms:created xsi:type="dcterms:W3CDTF">2021-04-15T22:42:22Z</dcterms:created>
  <dcterms:modified xsi:type="dcterms:W3CDTF">2021-06-07T19:48:55Z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